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9144000" cy="5143500" type="screen16x9"/>
  <p:notesSz cx="6858000" cy="9144000"/>
  <p:embeddedFontLst>
    <p:embeddedFont>
      <p:font typeface="Allerta" panose="020B0604020202020204" charset="0"/>
      <p:regular r:id="rId69"/>
    </p:embeddedFont>
    <p:embeddedFont>
      <p:font typeface="Calibri" panose="020F050202020403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My name is Nick Vitsas. I’ m a PhD Student from the computer graphics group of Athens University of Economics and Business. This is a presentation of our work on Rayground: An Online Educational Tool for Ray Tracing.</a:t>
            </a:r>
            <a:endParaRPr sz="3000">
              <a:solidFill>
                <a:schemeClr val="dk1"/>
              </a:solidFill>
            </a:endParaRPr>
          </a:p>
          <a:p>
            <a:pPr marL="0" lvl="0" indent="0" algn="l" rtl="0">
              <a:spcBef>
                <a:spcPts val="0"/>
              </a:spcBef>
              <a:spcAft>
                <a:spcPts val="0"/>
              </a:spcAft>
              <a:buNone/>
            </a:pPr>
            <a:endParaRPr sz="3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525a5c88d_6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525a5c88d_6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We are definitely not the first to see this opportunity. There have been many successful examples of online interactive tools for computer graphics.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l" sz="3000"/>
              <a:t>ShaderToy is a widely popular platform for experimenting with fragment shaders and screen space effects that has also been used for ray tracing, albeit with procedural geometry and within a fragment shader.</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l" sz="3000"/>
              <a:t>Babylon.js, a popular Javascript graphics library has a playground for rapid experimentation with graphics in an online IDE fashion.</a:t>
            </a:r>
            <a:endParaRPr sz="3000"/>
          </a:p>
          <a:p>
            <a:pPr marL="0" lvl="0" indent="0" algn="l" rtl="0">
              <a:spcBef>
                <a:spcPts val="0"/>
              </a:spcBef>
              <a:spcAft>
                <a:spcPts val="0"/>
              </a:spcAft>
              <a:buNone/>
            </a:pPr>
            <a:endParaRPr sz="3000"/>
          </a:p>
          <a:p>
            <a:pPr marL="0" lvl="0" indent="0" algn="l" rtl="0">
              <a:spcBef>
                <a:spcPts val="0"/>
              </a:spcBef>
              <a:spcAft>
                <a:spcPts val="0"/>
              </a:spcAft>
              <a:buClr>
                <a:schemeClr val="dk1"/>
              </a:buClr>
              <a:buSzPts val="1100"/>
              <a:buFont typeface="Arial"/>
              <a:buNone/>
            </a:pPr>
            <a:r>
              <a:rPr lang="el" sz="3000">
                <a:solidFill>
                  <a:schemeClr val="dk1"/>
                </a:solidFill>
              </a:rPr>
              <a:t>Examples like these motivated us to pursue a similar online tool specifically targeted to ray tracing.</a:t>
            </a:r>
            <a:endParaRPr sz="3000">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r>
              <a:rPr lang="el" sz="3000">
                <a:solidFill>
                  <a:schemeClr val="dk1"/>
                </a:solidFill>
              </a:rPr>
              <a:t>We set a series of goals and non-goals.</a:t>
            </a:r>
            <a:endParaRPr sz="3000">
              <a:solidFill>
                <a:schemeClr val="dk1"/>
              </a:solidFill>
            </a:endParaRPr>
          </a:p>
          <a:p>
            <a:pPr marL="0" lvl="0" indent="0" algn="l" rtl="0">
              <a:spcBef>
                <a:spcPts val="0"/>
              </a:spcBef>
              <a:spcAft>
                <a:spcPts val="0"/>
              </a:spcAft>
              <a:buNone/>
            </a:pPr>
            <a:endParaRPr sz="3000"/>
          </a:p>
          <a:p>
            <a:pPr marL="0" lvl="0" indent="0" algn="l" rtl="0">
              <a:spcBef>
                <a:spcPts val="0"/>
              </a:spcBef>
              <a:spcAft>
                <a:spcPts val="0"/>
              </a:spcAft>
              <a:buNone/>
            </a:pPr>
            <a:endParaRPr sz="3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4d82c58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4d82c58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We wanted a highly accessible platform that could run on a wide range of devices. </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We emphasised on the concept of rapid prototyping. Quick to setup, easy to experiment.</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Use the tool to improve both lectures and lab courses. Encourage gradual self-study. Ease of remote teaching was also a major concern.</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Ensure as smooth a transition as possible from rasterization to ray tracing.</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Demystify ray tracing fundamentals through a programmable graphics pipeline of distinct configurable ray tracing stages.</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We wanted a modern API that would be familiar to experienced users and easy to pick up for newcomers.</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525a5c88d_6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525a5c88d_6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Our non-goals were much simpler. </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We understood that we could not develop a tool that could completely replace modern rasterization-based APIs.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We did not have the intention of offering a fully-featured API for programming ray tracing algorithms. This would have definitely gotten in the way of simplicity and smooth transition.</a:t>
            </a:r>
            <a:endParaRPr sz="20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4d82c58af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4d82c58af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To a large extent, we achieved our goals and Rayground is a ray tracing prototyping tool on the web that is open, cross-platform, and available to everyone. The platform is hosted on rayground.com and works on any platform that has a WebGL2-compliant browser.</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r>
              <a:rPr lang="el" sz="3000"/>
              <a:t> </a:t>
            </a:r>
            <a:endParaRPr sz="3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4d82c58af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4d82c58af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Let’s discuss the ray tracing pipeline that Rayground exposes. As mentioned before, we wanted our API to closely match the design of other modern ray tracing pipelines.</a:t>
            </a:r>
            <a:endParaRPr sz="3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525a5c88d_6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525a5c88d_6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Everything in computer graphics, begins with the definition a scene. </a:t>
            </a:r>
            <a:endParaRPr sz="3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4d82c58af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4d82c58af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Next is the phase of generating primary rays and submitting them for intersection with the scene.</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4d82c58af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4d82c58af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The next step depends on the result of the intersections. Rays that do not intersect the scene trigger a miss event and rays that hit part of the scene’s geometry generate a hit event.</a:t>
            </a:r>
            <a:endParaRPr sz="3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4d82c58af_0_6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4d82c58af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Whether the ray triggers a miss or a hit event, a recursive step begins where new rays can be submitted for intersection. Commonly, this recursion breaks after a predetermined amount of steps called the recursion depth.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4d82c58af_0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74d82c58af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After the recursion depth is reached or no rays are submitted, the pipeline switches to the accumulation stage. Here the calculated results of the current pipeline execution, which most times is simply the pixel’s color, are blended with the results of previous pipeline executions.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2fb663a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2fb663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2400">
                <a:solidFill>
                  <a:schemeClr val="dk1"/>
                </a:solidFill>
                <a:latin typeface="Calibri"/>
                <a:ea typeface="Calibri"/>
                <a:cs typeface="Calibri"/>
                <a:sym typeface="Calibri"/>
              </a:rPr>
              <a:t>Ray tracing is one of the most common teaching subjects in computer graphics courses, presented as an elegant and robust algorithm for image synthesis.</a:t>
            </a: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l" sz="2400">
                <a:solidFill>
                  <a:schemeClr val="dk1"/>
                </a:solidFill>
                <a:latin typeface="Calibri"/>
                <a:ea typeface="Calibri"/>
                <a:cs typeface="Calibri"/>
                <a:sym typeface="Calibri"/>
              </a:rPr>
              <a:t>Undergraduate graphics syllabi are built around the rasterization pipeline and devote a limited number of lectures to explain the basic concepts of ray tracing. Inevitably, this paradigm shift requires a lot of rewring. </a:t>
            </a: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l" sz="2400">
                <a:solidFill>
                  <a:schemeClr val="dk1"/>
                </a:solidFill>
                <a:latin typeface="Calibri"/>
                <a:ea typeface="Calibri"/>
                <a:cs typeface="Calibri"/>
                <a:sym typeface="Calibri"/>
              </a:rPr>
              <a:t>Graduate syllabi need to cover a wide range of advanced and diverse topics and don’t have much time to introduce the basics.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l" sz="2400">
                <a:solidFill>
                  <a:schemeClr val="dk1"/>
                </a:solidFill>
                <a:latin typeface="Calibri"/>
                <a:ea typeface="Calibri"/>
                <a:cs typeface="Calibri"/>
                <a:sym typeface="Calibri"/>
              </a:rPr>
              <a:t>Both students and instructors struggle to make the quick transition from rasterization to ray tracing. After all, rasterization and ray tracing are very different in terms of mechanics but at a high level, share a large portion of computer graphics theory. </a:t>
            </a: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l" sz="2400">
                <a:solidFill>
                  <a:schemeClr val="dk1"/>
                </a:solidFill>
                <a:latin typeface="Calibri"/>
                <a:ea typeface="Calibri"/>
                <a:cs typeface="Calibri"/>
                <a:sym typeface="Calibri"/>
              </a:rPr>
              <a:t>Recent advances indicate that ray tracing based methods can be further adopted and integrated into computer graphics courses at all levels.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l" sz="2400">
                <a:solidFill>
                  <a:schemeClr val="dk1"/>
                </a:solidFill>
                <a:latin typeface="Calibri"/>
                <a:ea typeface="Calibri"/>
                <a:cs typeface="Calibri"/>
                <a:sym typeface="Calibri"/>
              </a:rPr>
              <a:t>Unfortunately, this trend is not backed by widely available educationals tools that improve the learning curve and support the newfound popularity of ray tracing.</a:t>
            </a:r>
            <a:endParaRPr sz="24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4d82c58af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4d82c58af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The accumulated values are submitted to a post processing stage where final filtering is applied to the accumulation buffer and lastly,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4d82c58af_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4d82c58af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post processed values are submitted as RGB color values to the frame buffer.</a:t>
            </a:r>
            <a:endParaRPr sz="30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70b054951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70b054951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The question that is raised naturally is which of these steps should be programmable.</a:t>
            </a:r>
            <a:endParaRPr sz="3000">
              <a:solidFill>
                <a:schemeClr val="dk1"/>
              </a:solidFill>
            </a:endParaRPr>
          </a:p>
          <a:p>
            <a:pPr marL="0" lvl="0" indent="0" algn="l" rtl="0">
              <a:spcBef>
                <a:spcPts val="0"/>
              </a:spcBef>
              <a:spcAft>
                <a:spcPts val="0"/>
              </a:spcAft>
              <a:buNone/>
            </a:pPr>
            <a:endParaRPr sz="3000">
              <a:solidFill>
                <a:schemeClr val="dk1"/>
              </a:solidFill>
            </a:endParaRPr>
          </a:p>
          <a:p>
            <a:pPr marL="0" lvl="0" indent="0" algn="l" rtl="0">
              <a:spcBef>
                <a:spcPts val="0"/>
              </a:spcBef>
              <a:spcAft>
                <a:spcPts val="0"/>
              </a:spcAft>
              <a:buNone/>
            </a:pPr>
            <a:r>
              <a:rPr lang="el" sz="3000">
                <a:solidFill>
                  <a:schemeClr val="dk1"/>
                </a:solidFill>
              </a:rPr>
              <a:t>To maintain simplicity and in accordance with modern graphics APIs we came up with the following programmable pipeline.</a:t>
            </a:r>
            <a:endParaRPr sz="30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74d82c58af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74d82c58af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1 declarative stage for scene specification and 4 programmable stages for supporting a wide range of ray tracing based algorithms.</a:t>
            </a:r>
            <a:endParaRPr sz="3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525a5c88d_6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525a5c88d_6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In this pipeline, user code is provided for each programmable stage and is called every time the relevant </a:t>
            </a:r>
            <a:r>
              <a:rPr lang="el" sz="3000" b="1">
                <a:solidFill>
                  <a:schemeClr val="dk1"/>
                </a:solidFill>
                <a:latin typeface="Calibri"/>
                <a:ea typeface="Calibri"/>
                <a:cs typeface="Calibri"/>
                <a:sym typeface="Calibri"/>
              </a:rPr>
              <a:t>event </a:t>
            </a:r>
            <a:r>
              <a:rPr lang="el" sz="3000">
                <a:solidFill>
                  <a:schemeClr val="dk1"/>
                </a:solidFill>
                <a:latin typeface="Calibri"/>
                <a:ea typeface="Calibri"/>
                <a:cs typeface="Calibri"/>
                <a:sym typeface="Calibri"/>
              </a:rPr>
              <a:t>is triggered. Since we are using WebGL, the programming language is the familiar GLSL language.</a:t>
            </a:r>
            <a:endParaRPr sz="30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7525a5c88d_6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7525a5c88d_6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We do not expose the internals of acceleration data structures to the Rayground developer for simplicity and future-proof code design, since the internals of the ray tracer are likely to change. Similarly, for the accumulation operation which is fixed to additive alpha blending.</a:t>
            </a:r>
            <a:endParaRPr sz="3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32eace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32eace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So we have the following configurable stages. Scene definition, where the user specifies object properties and global simulation settings. </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770b054951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770b05495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Ray generation stage for primary rays.</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70b054951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770b05495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Miss/Hit Stage where intersection data become available and new rays are spawned into the scene.</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70b054951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70b054951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The post processing stage which completes the image synthesis for the current rendering frame. </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525a5c88d_6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525a5c88d_6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Recently there has been a rise in learning material related to ray tracing. Two successful examples are Peter Shirley’s Ray Tracing In One Weekend series which introduces the basics with a mentality of “getting you to a cool program as quickly as possible”. Then, for a full journey “from theory to implementation” Physically Based Rendering the Book, has been a staple in recent years and has recently been made available online. However, such solutions lack interactivity and do not provide easy prototyping capabilities.</a:t>
            </a:r>
            <a:endParaRPr sz="3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7525a5c88d_6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7525a5c88d_6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Here is a quick reference to the Rayground API. The specifics of each variable do not matter here and we only want you to get a sense of how the API is structured. We wanted students to feel right at home. We wanted to map fundamental concepts of ray tracing to a gl-like API.</a:t>
            </a:r>
            <a:endParaRPr sz="3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470e88ab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470e88ab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For example, rays are submitted for intersections by assigning to the built-ins rg_RayDirection and rg_RayOrigin.</a:t>
            </a:r>
            <a:endParaRPr sz="3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470e88ab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470e88a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Also, during the hit stage, the user is expectedly given access to built-in variables that hold the normal, position, material id and other intersection related values.</a:t>
            </a:r>
            <a:endParaRPr sz="30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732eace56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732eace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The scene is described using a simple custom JSON format. The inputs required are simulation settings and object geometry.</a:t>
            </a:r>
            <a:endParaRPr sz="3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74d82c58af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74d82c58af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The most common simulation setting is that of the recursion depth we discussed earlier.</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4d82c58af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4d82c58af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As for objects, we made sure to add support for basic 3D shapes which are positioned in the scene using a transformation, rotation and scale triplet.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525a5c88d_1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525a5c88d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rPr>
              <a:t>Per object material properties are also supported and become available at the Hit stage for use in local shading.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7d4d8f9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747d4d8f9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During ray generation the user submits a code snippet that executes in parallel for each pixel. Given the pixel’s coordinates and canvas dimensions one can generate rays from a virtual camera. For flexibility each ray carries a user assignable payload and accumulation value.</a:t>
            </a:r>
            <a:endParaRPr sz="3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74d82c58af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74d82c58af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A ray is submitted in code by setting the built-in variables rg_RayOrigin and rg_RayDirection.</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4d82c58af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4d82c58af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Ray payload and accumulation are initialized through rg_PayloadX and rg_Accumulation.</a:t>
            </a:r>
            <a:endParaRPr sz="3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4d82c58af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4d82c58af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The improvements in hardware are also backed by software solutions with ray tracing rapidly being introduced in modern graphics APIs. The question is whether these APIs are ready to support computer graphics courses.	</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74d82c58af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74d82c58af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It is easy to think of each ray as carrying a struct of the form showcased in the lower right corner of the slide.</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732eace5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732eace5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Submitted rays are consequently intersected with the scene and the framework triggers a miss or a hit event accordingly. This is where local shading commonly takes place. Visibility queries are also very useful in this stage and can be performed using the rg_TrraceOcclusion API function within the shader. </a:t>
            </a:r>
            <a:endParaRPr sz="3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74d82c58af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74d82c58a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Secondary rays are submitted in-code, again by assigning to the built-in variables rg_RayOrigin and rg_RayDirection.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74d82c58af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74d82c58af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Ray payload and ray accumulation are further updated through rg_PayloadX and rg_Accumulation.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74d82c58af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74d82c58af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These newly submitted rays, are in-turn intersected with the scene potentially triggering new miss or hit events. A pixel’s shader execution only stops when the max depth iteration is reached or its ray is set to inactive.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74d82c58a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74d82c58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Here is a preview of some of the built-ins exposed through the API during hit events. These are the values after the first-bounce event. They are useful for appearance shading and next event estimation.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74d82c58af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74d82c58a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The miss event type does not expose any geometric properties but is used for background coloring.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32eace56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732eace56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rPr>
              <a:t>Finally, after the recursion depth has been reached and accumulation has taken place, the user gains random access to the accumulation buffer in the final post processing stage. All sorts of filters can be applied here, some relevant to ray tracing in particular and some relevant to computer graphics in general.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732eace56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732eace56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Rayground’s design had teaching at its core and for the time-being had to co-exist with a rasterization-based teaching solution. Through rapid prototyping, high interactivity and familiarity offered by GLSL, it’s a perfect fit for the introduction of ray tracing after spending time in courses in order to teach OpenGL and the standard graphics pipeline. </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We considered Rayground for interactive lectures, lab coursework, live examination, exercises, self-study and more.</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We designed coursework using Rayground for both undergraduate and graduate courses</a:t>
            </a:r>
            <a:endParaRPr sz="3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74d82c58a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74d82c58a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For the undergraduate course structure, to facilitate the inclusion of a new tool alongside a standard rasterization-based framework, we abstracted the rendering pipeline. We divided it into four generic stages: a) geometry setup, b) sampling/fragment generation, c) shading and d) compositing so that they could be independently mapped to rasterization or ray tracing accordingly. This allowed common topics to remain separate from the underlying pipeline.</a:t>
            </a:r>
            <a:endParaRPr>
              <a:solidFill>
                <a:schemeClr val="dk1"/>
              </a:solidFill>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525a5c88d_6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525a5c88d_6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They are very low-level and complex APIs. This is understandable as they have to squeeze every last bit of performance out of the hardware while remaining flexible and configurable. They are therefore, not suitable for introductory courses. Also, implementation maturity varies across devices and especially state of the art ray tracing features are not widely supported. More often than not, these APIs and frameworks  are heavily dependent on very specific software and hardware.</a:t>
            </a:r>
            <a:endParaRPr sz="30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74d82c58af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74d82c58af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Topics such as, material properties, local shading, geometry representation, texturing, image-domain sampling, antialiasing e.t.c.</a:t>
            </a:r>
            <a:endParaRPr>
              <a:solidFill>
                <a:schemeClr val="dk1"/>
              </a:solidFill>
            </a:endParaRPr>
          </a:p>
          <a:p>
            <a:pPr marL="0" lvl="0" indent="0" algn="l" rtl="0">
              <a:spcBef>
                <a:spcPts val="0"/>
              </a:spcBef>
              <a:spcAft>
                <a:spcPts val="0"/>
              </a:spcAft>
              <a:buClr>
                <a:schemeClr val="dk1"/>
              </a:buClr>
              <a:buSzPts val="1100"/>
              <a:buFont typeface="Arial"/>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732eace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732eace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The actual lectures were enriched with interactive demonstrations of ray tracing concepts using Rayground. Implementation and theory could now walk hand in hand. This prompted more students to actively participate and helped them quickly correlate presented concepts with their practical implementation.</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74d82c58af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74d82c58a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As is common, our computer graphics lectures are supported by a series of practical exercises in a lab. We have 5 labs devoted to rasterization, 2 to ray tracing and 1 for assignment related topics.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770b054951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770b054951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We had a lot of ground to cover for the 2 ray tracing labs. Here is how we structured them using Rayground. Lab 1 had an introductory 1-hour session where we familiarize students with the Rayground interface, explain the programmable pipeline and the scene definition format. We would then setup a simple orthographic camera and introduce the basic object properties provided by the Rayground API.</a:t>
            </a:r>
            <a:endParaRPr sz="30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74d82c58af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74d82c58af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We then introduce image synthesis using ray tracing. A perspective camera is setup. Direct lighting from point light sources with visibility queries is added. Then, a basic global illumination algorithm is implemented using the Lambert BRDF and next event estimation. Finally, post processing is discussed.</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74d82c58af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74d82c58a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The second lab covers even more advanced topics. The Cornell box from the fist lab is extended with area lights, soft shadows, sampling and anti-aliasing. Finally, we setup a whitted-style ray tracing demo scene where we implement procedural textures, glossy reflections and refraction. We emphasize on the fact that all these effects are very hard to implement in rasterization and how ray tracing allows us to generate these pretty pictures in an elegant manner.</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732eace565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732eace56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When designing the graduate course, our main concern was with the fact that we wanted to incorporate a wide range of topics and accommodate varying student backgrounds. In terms of ray tracing alone, we also had to cover a lot of ground, including basic ray tracing concepts, light transport theory and path-space sampling.</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74d82c58af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74d82c58a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These would have to be combined together with rasterization, visualization tools and techniques, VR technologies, graphics applications e.t.c.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74d82c58af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74d82c58af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Rayground helped us even more when designing the graduate lab course.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74d82c58af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74d82c58af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We devoted 4 two-hour Labs to ray tracing. The first two labs covered the same topics as the undergraduate labs in order to get unacquainted students up to speed. Lab 3 continues with more advanced topics like visibility determination, ambient occlusion, physically-based BRDFs and importance sampling of BRDFs.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525a5c88d_6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525a5c88d_6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Not to mention that all this flexibility and performance comes at the cost of long and complex installation instructions where you need to potentially support multiple API versions and maintain a large dependency tree.</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74d82c58af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74d82c58a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3000">
                <a:solidFill>
                  <a:schemeClr val="dk1"/>
                </a:solidFill>
                <a:latin typeface="Calibri"/>
                <a:ea typeface="Calibri"/>
                <a:cs typeface="Calibri"/>
                <a:sym typeface="Calibri"/>
              </a:rPr>
              <a:t>Finally, the fourth lab introduces multiple importance sampling, path space sampling, scattering events, phase functions and volumetric light transport.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732eace565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732eace56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The introduction of Rayground was an exciting and productive experience for both instructors and students. Most students quickly caught up with the API and the mechanics which they found very intuitive. Both as an interactive platform and a companion tool for lectures, it helped them understand fundamental concepts better and inspired them to experiment further with ray tracing. A lot of them were instantly drawn to ray tracing’s elegance and potential for realistic image synthesis compared to rasterization.</a:t>
            </a:r>
            <a:endParaRPr sz="30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732eace565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732eace56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Rayground cannot yet accommodate certain fundamental computer graphics concepts mainly due to the current status of web-based graphics technology. Two of our major concerns include animation systems and bidirectional methods which are instrumental to image synthesis.</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l" sz="3000"/>
              <a:t>We are also looking forward to a broader case study and the continuous evolution of courses based on Rayground over the coming years.</a:t>
            </a:r>
            <a:endParaRPr sz="30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74d82c58af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74d82c58a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As a closing note, we believe that Rayground can be more than an educational tool. It can serve as a community hub for ray tracing related subjects where people share, develop and publish ideas. The high availability of the Web makes it a suitable place to present best practises and propose new methods. Standard algorithms like BRDFs, light sampling, filters, denoizers and others can be made indexable and reproducible for everyone online.</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endParaRPr sz="30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70b05495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70b05495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Thankfully technology is also advancing, with WebGL support constantly improving and the new WebGPU specification for accelerated graphics and compute on the Web on its way. We are working towards a major release very soon.</a:t>
            </a:r>
            <a:endParaRPr sz="3000"/>
          </a:p>
          <a:p>
            <a:pPr marL="0" lvl="0" indent="0" algn="l" rtl="0">
              <a:spcBef>
                <a:spcPts val="0"/>
              </a:spcBef>
              <a:spcAft>
                <a:spcPts val="0"/>
              </a:spcAft>
              <a:buNone/>
            </a:pPr>
            <a:endParaRPr sz="30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7525a5c88d_6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7525a5c88d_6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74d82c58af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74d82c58af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2400"/>
              <a:t>Thank you very much</a:t>
            </a:r>
            <a:endParaRPr sz="2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525a5c88d_6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525a5c88d_6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chemeClr val="dk1"/>
                </a:solidFill>
                <a:latin typeface="Calibri"/>
                <a:ea typeface="Calibri"/>
                <a:cs typeface="Calibri"/>
                <a:sym typeface="Calibri"/>
              </a:rPr>
              <a:t>A CPU framework could be developed but, it would be very slow on commodity hardware and would require significant effort to remain cross-platform.</a:t>
            </a:r>
            <a:endParaRPr sz="3000">
              <a:solidFill>
                <a:schemeClr val="dk1"/>
              </a:solidFill>
              <a:latin typeface="Calibri"/>
              <a:ea typeface="Calibri"/>
              <a:cs typeface="Calibri"/>
              <a:sym typeface="Calibri"/>
            </a:endParaRPr>
          </a:p>
          <a:p>
            <a:pPr marL="0" lvl="0" indent="0" algn="l" rtl="0">
              <a:spcBef>
                <a:spcPts val="0"/>
              </a:spcBef>
              <a:spcAft>
                <a:spcPts val="0"/>
              </a:spcAft>
              <a:buNone/>
            </a:pP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l" sz="3000">
                <a:solidFill>
                  <a:schemeClr val="dk1"/>
                </a:solidFill>
                <a:latin typeface="Calibri"/>
                <a:ea typeface="Calibri"/>
                <a:cs typeface="Calibri"/>
                <a:sym typeface="Calibri"/>
              </a:rPr>
              <a:t>And just as we thought that we were running out of options…..</a:t>
            </a:r>
            <a:endParaRPr sz="30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4d82c58a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4d82c58a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We considered the World Wide Web. It is by far the platform with the biggest outreach, so it is a great choice for the deployment of educational tools. The sandboxed environment in modern browsers is perfect for a consistent and secure platform that automatically gets updated. It is grounded on a series of international open standards with wide adoption and has had access to GPU computations through the WebGL1 and WebGL2 standard.</a:t>
            </a:r>
            <a:endParaRPr sz="3000"/>
          </a:p>
          <a:p>
            <a:pPr marL="0" lvl="0" indent="0" algn="l" rtl="0">
              <a:spcBef>
                <a:spcPts val="0"/>
              </a:spcBef>
              <a:spcAft>
                <a:spcPts val="0"/>
              </a:spcAft>
              <a:buNone/>
            </a:pPr>
            <a:endParaRPr sz="3000"/>
          </a:p>
          <a:p>
            <a:pPr marL="0" lvl="0" indent="0" algn="l" rtl="0">
              <a:spcBef>
                <a:spcPts val="0"/>
              </a:spcBef>
              <a:spcAft>
                <a:spcPts val="0"/>
              </a:spcAft>
              <a:buNone/>
            </a:pPr>
            <a:r>
              <a:rPr lang="el" sz="3000"/>
              <a:t>Of course, not everything is perfect.</a:t>
            </a:r>
            <a:endParaRPr sz="3000"/>
          </a:p>
          <a:p>
            <a:pPr marL="0" lvl="0" indent="0" algn="l" rtl="0">
              <a:spcBef>
                <a:spcPts val="0"/>
              </a:spcBef>
              <a:spcAft>
                <a:spcPts val="0"/>
              </a:spcAft>
              <a:buClr>
                <a:schemeClr val="dk1"/>
              </a:buClr>
              <a:buSzPts val="1100"/>
              <a:buFont typeface="Arial"/>
              <a:buNone/>
            </a:pPr>
            <a:endParaRPr sz="3000"/>
          </a:p>
          <a:p>
            <a:pPr marL="0" lvl="0" indent="0" algn="l" rtl="0">
              <a:spcBef>
                <a:spcPts val="0"/>
              </a:spcBef>
              <a:spcAft>
                <a:spcPts val="0"/>
              </a:spcAft>
              <a:buNone/>
            </a:pPr>
            <a:endParaRPr sz="3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525a5c88d_6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525a5c88d_6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 sz="3000"/>
              <a:t>Ray tracing is a computationally demanding task. There is no functionality exposed in any modern Web Standard that can accommodate ray tracing acceleration. Even the WebGL spec is very limited in terms of general purpose GPU computing. Also, having a sandboxed environment that puts security, stability and cross-device support first means that you have to make sacrifices both in terms of flexibility and performance.</a:t>
            </a:r>
            <a:endParaRPr sz="3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4572000" cy="51435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llerta"/>
              <a:ea typeface="Allerta"/>
              <a:cs typeface="Allerta"/>
              <a:sym typeface="Allerta"/>
            </a:endParaRPr>
          </a:p>
        </p:txBody>
      </p:sp>
      <p:sp>
        <p:nvSpPr>
          <p:cNvPr id="55" name="Google Shape;55;p13"/>
          <p:cNvSpPr txBox="1"/>
          <p:nvPr/>
        </p:nvSpPr>
        <p:spPr>
          <a:xfrm>
            <a:off x="113950" y="1431900"/>
            <a:ext cx="3740100" cy="15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3000">
                <a:solidFill>
                  <a:srgbClr val="FFFFFF"/>
                </a:solidFill>
                <a:latin typeface="Calibri"/>
                <a:ea typeface="Calibri"/>
                <a:cs typeface="Calibri"/>
                <a:sym typeface="Calibri"/>
              </a:rPr>
              <a:t>Rayground: An Online Educational Tool for Ray Tracing</a:t>
            </a:r>
            <a:endParaRPr sz="3000">
              <a:solidFill>
                <a:srgbClr val="FFFFFF"/>
              </a:solidFill>
              <a:latin typeface="Calibri"/>
              <a:ea typeface="Calibri"/>
              <a:cs typeface="Calibri"/>
              <a:sym typeface="Calibri"/>
            </a:endParaRPr>
          </a:p>
        </p:txBody>
      </p:sp>
      <p:sp>
        <p:nvSpPr>
          <p:cNvPr id="56" name="Google Shape;56;p13"/>
          <p:cNvSpPr txBox="1"/>
          <p:nvPr/>
        </p:nvSpPr>
        <p:spPr>
          <a:xfrm>
            <a:off x="4620500" y="0"/>
            <a:ext cx="4404900" cy="514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l" sz="2000" b="1">
                <a:latin typeface="Calibri"/>
                <a:ea typeface="Calibri"/>
                <a:cs typeface="Calibri"/>
                <a:sym typeface="Calibri"/>
              </a:rPr>
              <a:t>Eurographics 2020 - Educational Papers</a:t>
            </a:r>
            <a:endParaRPr sz="2000" b="1">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a:p>
            <a:pPr marL="0" lvl="0" indent="0" algn="r" rtl="0">
              <a:spcBef>
                <a:spcPts val="0"/>
              </a:spcBef>
              <a:spcAft>
                <a:spcPts val="0"/>
              </a:spcAft>
              <a:buNone/>
            </a:pPr>
            <a:r>
              <a:rPr lang="el" sz="2000">
                <a:solidFill>
                  <a:srgbClr val="000000"/>
                </a:solidFill>
                <a:latin typeface="Calibri"/>
                <a:ea typeface="Calibri"/>
                <a:cs typeface="Calibri"/>
                <a:sym typeface="Calibri"/>
              </a:rPr>
              <a:t>Nick </a:t>
            </a:r>
            <a:r>
              <a:rPr lang="el" sz="2000">
                <a:latin typeface="Calibri"/>
                <a:ea typeface="Calibri"/>
                <a:cs typeface="Calibri"/>
                <a:sym typeface="Calibri"/>
              </a:rPr>
              <a:t>Vitsas</a:t>
            </a:r>
            <a:endParaRPr sz="2000">
              <a:latin typeface="Calibri"/>
              <a:ea typeface="Calibri"/>
              <a:cs typeface="Calibri"/>
              <a:sym typeface="Calibri"/>
            </a:endParaRPr>
          </a:p>
          <a:p>
            <a:pPr marL="0" lvl="0" indent="0" algn="r" rtl="0">
              <a:spcBef>
                <a:spcPts val="0"/>
              </a:spcBef>
              <a:spcAft>
                <a:spcPts val="0"/>
              </a:spcAft>
              <a:buNone/>
            </a:pPr>
            <a:r>
              <a:rPr lang="el" sz="2000">
                <a:solidFill>
                  <a:srgbClr val="000000"/>
                </a:solidFill>
                <a:latin typeface="Calibri"/>
                <a:ea typeface="Calibri"/>
                <a:cs typeface="Calibri"/>
                <a:sym typeface="Calibri"/>
              </a:rPr>
              <a:t>Anastasios </a:t>
            </a:r>
            <a:r>
              <a:rPr lang="el" sz="2000">
                <a:latin typeface="Calibri"/>
                <a:ea typeface="Calibri"/>
                <a:cs typeface="Calibri"/>
                <a:sym typeface="Calibri"/>
              </a:rPr>
              <a:t>Gkaravelis  </a:t>
            </a:r>
            <a:r>
              <a:rPr lang="el" sz="2000">
                <a:solidFill>
                  <a:srgbClr val="000000"/>
                </a:solidFill>
                <a:latin typeface="Calibri"/>
                <a:ea typeface="Calibri"/>
                <a:cs typeface="Calibri"/>
                <a:sym typeface="Calibri"/>
              </a:rPr>
              <a:t>Andreas-Alexandros </a:t>
            </a:r>
            <a:r>
              <a:rPr lang="el" sz="2000">
                <a:latin typeface="Calibri"/>
                <a:ea typeface="Calibri"/>
                <a:cs typeface="Calibri"/>
                <a:sym typeface="Calibri"/>
              </a:rPr>
              <a:t>Vasilakis</a:t>
            </a:r>
            <a:endParaRPr sz="2000">
              <a:latin typeface="Calibri"/>
              <a:ea typeface="Calibri"/>
              <a:cs typeface="Calibri"/>
              <a:sym typeface="Calibri"/>
            </a:endParaRPr>
          </a:p>
          <a:p>
            <a:pPr marL="0" lvl="0" indent="0" algn="r" rtl="0">
              <a:spcBef>
                <a:spcPts val="0"/>
              </a:spcBef>
              <a:spcAft>
                <a:spcPts val="0"/>
              </a:spcAft>
              <a:buNone/>
            </a:pPr>
            <a:r>
              <a:rPr lang="el" sz="2000">
                <a:latin typeface="Calibri"/>
                <a:ea typeface="Calibri"/>
                <a:cs typeface="Calibri"/>
                <a:sym typeface="Calibri"/>
              </a:rPr>
              <a:t>Konstantinos Vardis</a:t>
            </a:r>
            <a:endParaRPr sz="2000">
              <a:latin typeface="Calibri"/>
              <a:ea typeface="Calibri"/>
              <a:cs typeface="Calibri"/>
              <a:sym typeface="Calibri"/>
            </a:endParaRPr>
          </a:p>
          <a:p>
            <a:pPr marL="0" lvl="0" indent="0" algn="r" rtl="0">
              <a:spcBef>
                <a:spcPts val="0"/>
              </a:spcBef>
              <a:spcAft>
                <a:spcPts val="0"/>
              </a:spcAft>
              <a:buClr>
                <a:schemeClr val="dk1"/>
              </a:buClr>
              <a:buSzPts val="1100"/>
              <a:buFont typeface="Arial"/>
              <a:buNone/>
            </a:pPr>
            <a:r>
              <a:rPr lang="el" sz="2000">
                <a:solidFill>
                  <a:schemeClr val="dk1"/>
                </a:solidFill>
                <a:latin typeface="Calibri"/>
                <a:ea typeface="Calibri"/>
                <a:cs typeface="Calibri"/>
                <a:sym typeface="Calibri"/>
              </a:rPr>
              <a:t>Georgios Papaioannou</a:t>
            </a:r>
            <a:endParaRPr sz="2000">
              <a:solidFill>
                <a:schemeClr val="dk1"/>
              </a:solidFill>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a:p>
            <a:pPr marL="0" lvl="0" indent="0" algn="r" rtl="0">
              <a:spcBef>
                <a:spcPts val="0"/>
              </a:spcBef>
              <a:spcAft>
                <a:spcPts val="0"/>
              </a:spcAft>
              <a:buClr>
                <a:schemeClr val="dk1"/>
              </a:buClr>
              <a:buSzPts val="1100"/>
              <a:buFont typeface="Arial"/>
              <a:buNone/>
            </a:pPr>
            <a:r>
              <a:rPr lang="el" sz="1800">
                <a:solidFill>
                  <a:schemeClr val="dk1"/>
                </a:solidFill>
                <a:latin typeface="Calibri"/>
                <a:ea typeface="Calibri"/>
                <a:cs typeface="Calibri"/>
                <a:sym typeface="Calibri"/>
              </a:rPr>
              <a:t>Department of Informatics</a:t>
            </a:r>
            <a:endParaRPr sz="1800">
              <a:latin typeface="Calibri"/>
              <a:ea typeface="Calibri"/>
              <a:cs typeface="Calibri"/>
              <a:sym typeface="Calibri"/>
            </a:endParaRPr>
          </a:p>
          <a:p>
            <a:pPr marL="0" lvl="0" indent="0" algn="r" rtl="0">
              <a:spcBef>
                <a:spcPts val="0"/>
              </a:spcBef>
              <a:spcAft>
                <a:spcPts val="0"/>
              </a:spcAft>
              <a:buNone/>
            </a:pPr>
            <a:r>
              <a:rPr lang="el" sz="1800">
                <a:solidFill>
                  <a:srgbClr val="000000"/>
                </a:solidFill>
                <a:latin typeface="Calibri"/>
                <a:ea typeface="Calibri"/>
                <a:cs typeface="Calibri"/>
                <a:sym typeface="Calibri"/>
              </a:rPr>
              <a:t>Athens University of Economics and Business</a:t>
            </a:r>
            <a:endParaRPr sz="1800">
              <a:solidFill>
                <a:srgbClr val="000000"/>
              </a:solidFill>
              <a:latin typeface="Calibri"/>
              <a:ea typeface="Calibri"/>
              <a:cs typeface="Calibri"/>
              <a:sym typeface="Calibri"/>
            </a:endParaRPr>
          </a:p>
          <a:p>
            <a:pPr marL="0" lvl="0" indent="0" algn="r" rtl="0">
              <a:spcBef>
                <a:spcPts val="0"/>
              </a:spcBef>
              <a:spcAft>
                <a:spcPts val="0"/>
              </a:spcAft>
              <a:buNone/>
            </a:pPr>
            <a:r>
              <a:rPr lang="el" sz="1800">
                <a:solidFill>
                  <a:srgbClr val="000000"/>
                </a:solidFill>
                <a:latin typeface="Calibri"/>
                <a:ea typeface="Calibri"/>
                <a:cs typeface="Calibri"/>
                <a:sym typeface="Calibri"/>
              </a:rPr>
              <a:t>Gr</a:t>
            </a:r>
            <a:r>
              <a:rPr lang="el" sz="1800">
                <a:latin typeface="Calibri"/>
                <a:ea typeface="Calibri"/>
                <a:cs typeface="Calibri"/>
                <a:sym typeface="Calibri"/>
              </a:rPr>
              <a:t>eece</a:t>
            </a:r>
            <a:endParaRPr sz="1800">
              <a:latin typeface="Calibri"/>
              <a:ea typeface="Calibri"/>
              <a:cs typeface="Calibri"/>
              <a:sym typeface="Calibri"/>
            </a:endParaRPr>
          </a:p>
          <a:p>
            <a:pPr marL="0" lvl="0" indent="0" algn="r" rtl="0">
              <a:spcBef>
                <a:spcPts val="0"/>
              </a:spcBef>
              <a:spcAft>
                <a:spcPts val="0"/>
              </a:spcAft>
              <a:buNone/>
            </a:pP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39" name="Google Shape;139;p2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2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chemeClr val="lt1"/>
                </a:solidFill>
                <a:latin typeface="Calibri"/>
                <a:ea typeface="Calibri"/>
                <a:cs typeface="Calibri"/>
                <a:sym typeface="Calibri"/>
              </a:rPr>
              <a:t>Web-based </a:t>
            </a:r>
            <a:r>
              <a:rPr lang="el" sz="3000">
                <a:solidFill>
                  <a:srgbClr val="FFFFFF"/>
                </a:solidFill>
                <a:latin typeface="Calibri"/>
                <a:ea typeface="Calibri"/>
                <a:cs typeface="Calibri"/>
                <a:sym typeface="Calibri"/>
              </a:rPr>
              <a:t>Graphics Prototyping</a:t>
            </a:r>
            <a:endParaRPr sz="3000">
              <a:solidFill>
                <a:srgbClr val="FFFFFF"/>
              </a:solidFill>
              <a:latin typeface="Calibri"/>
              <a:ea typeface="Calibri"/>
              <a:cs typeface="Calibri"/>
              <a:sym typeface="Calibri"/>
            </a:endParaRPr>
          </a:p>
        </p:txBody>
      </p:sp>
      <p:pic>
        <p:nvPicPr>
          <p:cNvPr id="142" name="Google Shape;142;p22"/>
          <p:cNvPicPr preferRelativeResize="0"/>
          <p:nvPr/>
        </p:nvPicPr>
        <p:blipFill>
          <a:blip r:embed="rId3">
            <a:alphaModFix/>
          </a:blip>
          <a:stretch>
            <a:fillRect/>
          </a:stretch>
        </p:blipFill>
        <p:spPr>
          <a:xfrm>
            <a:off x="92625" y="1447000"/>
            <a:ext cx="4299101" cy="2328700"/>
          </a:xfrm>
          <a:prstGeom prst="rect">
            <a:avLst/>
          </a:prstGeom>
          <a:noFill/>
          <a:ln w="9525" cap="flat" cmpd="sng">
            <a:solidFill>
              <a:srgbClr val="000000"/>
            </a:solidFill>
            <a:prstDash val="solid"/>
            <a:round/>
            <a:headEnd type="none" w="sm" len="sm"/>
            <a:tailEnd type="none" w="sm" len="sm"/>
          </a:ln>
        </p:spPr>
      </p:pic>
      <p:pic>
        <p:nvPicPr>
          <p:cNvPr id="143" name="Google Shape;143;p22"/>
          <p:cNvPicPr preferRelativeResize="0"/>
          <p:nvPr/>
        </p:nvPicPr>
        <p:blipFill rotWithShape="1">
          <a:blip r:embed="rId4">
            <a:alphaModFix/>
          </a:blip>
          <a:srcRect/>
          <a:stretch/>
        </p:blipFill>
        <p:spPr>
          <a:xfrm>
            <a:off x="4581325" y="1447000"/>
            <a:ext cx="4299101" cy="2328700"/>
          </a:xfrm>
          <a:prstGeom prst="rect">
            <a:avLst/>
          </a:prstGeom>
          <a:noFill/>
          <a:ln w="9525" cap="flat" cmpd="sng">
            <a:solidFill>
              <a:srgbClr val="000000"/>
            </a:solidFill>
            <a:prstDash val="solid"/>
            <a:round/>
            <a:headEnd type="none" w="sm" len="sm"/>
            <a:tailEnd type="none" w="sm" len="sm"/>
          </a:ln>
        </p:spPr>
      </p:pic>
      <p:sp>
        <p:nvSpPr>
          <p:cNvPr id="144" name="Google Shape;144;p22"/>
          <p:cNvSpPr txBox="1"/>
          <p:nvPr/>
        </p:nvSpPr>
        <p:spPr>
          <a:xfrm>
            <a:off x="92625" y="3775700"/>
            <a:ext cx="4299000" cy="47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800">
                <a:latin typeface="Calibri"/>
                <a:ea typeface="Calibri"/>
                <a:cs typeface="Calibri"/>
                <a:sym typeface="Calibri"/>
              </a:rPr>
              <a:t>shadertoy.com</a:t>
            </a:r>
            <a:endParaRPr sz="1800">
              <a:latin typeface="Calibri"/>
              <a:ea typeface="Calibri"/>
              <a:cs typeface="Calibri"/>
              <a:sym typeface="Calibri"/>
            </a:endParaRPr>
          </a:p>
        </p:txBody>
      </p:sp>
      <p:sp>
        <p:nvSpPr>
          <p:cNvPr id="145" name="Google Shape;145;p22"/>
          <p:cNvSpPr txBox="1"/>
          <p:nvPr/>
        </p:nvSpPr>
        <p:spPr>
          <a:xfrm>
            <a:off x="4581375" y="3775700"/>
            <a:ext cx="4299000" cy="47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800">
                <a:solidFill>
                  <a:schemeClr val="dk1"/>
                </a:solidFill>
                <a:latin typeface="Calibri"/>
                <a:ea typeface="Calibri"/>
                <a:cs typeface="Calibri"/>
                <a:sym typeface="Calibri"/>
              </a:rPr>
              <a:t>playground.babylonjs.com</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62" name="Google Shape;162;p2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2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a:t>
            </a:r>
            <a:endParaRPr sz="3000">
              <a:solidFill>
                <a:srgbClr val="FFFFFF"/>
              </a:solidFill>
              <a:latin typeface="Calibri"/>
              <a:ea typeface="Calibri"/>
              <a:cs typeface="Calibri"/>
              <a:sym typeface="Calibri"/>
            </a:endParaRPr>
          </a:p>
        </p:txBody>
      </p:sp>
      <p:sp>
        <p:nvSpPr>
          <p:cNvPr id="165" name="Google Shape;165;p24"/>
          <p:cNvSpPr txBox="1"/>
          <p:nvPr/>
        </p:nvSpPr>
        <p:spPr>
          <a:xfrm>
            <a:off x="0" y="687150"/>
            <a:ext cx="9161400" cy="4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2000" b="1" u="sng">
                <a:latin typeface="Calibri"/>
                <a:ea typeface="Calibri"/>
                <a:cs typeface="Calibri"/>
                <a:sym typeface="Calibri"/>
              </a:rPr>
              <a:t>GOALS</a:t>
            </a:r>
            <a:endParaRPr sz="2000" b="1" u="sng">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Highly accessible platform / </a:t>
            </a:r>
            <a:r>
              <a:rPr lang="el" sz="2000">
                <a:solidFill>
                  <a:schemeClr val="dk1"/>
                </a:solidFill>
                <a:latin typeface="Calibri"/>
                <a:ea typeface="Calibri"/>
                <a:cs typeface="Calibri"/>
                <a:sym typeface="Calibri"/>
              </a:rPr>
              <a:t>cross-device support</a:t>
            </a:r>
            <a:endParaRPr sz="2000">
              <a:solidFill>
                <a:schemeClr val="dk1"/>
              </a:solidFill>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Interactive education tool with emphasis on rapid prototyping</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Enrich both class and lab courses / </a:t>
            </a:r>
            <a:r>
              <a:rPr lang="el" sz="2000">
                <a:solidFill>
                  <a:schemeClr val="dk1"/>
                </a:solidFill>
                <a:latin typeface="Calibri"/>
                <a:ea typeface="Calibri"/>
                <a:cs typeface="Calibri"/>
                <a:sym typeface="Calibri"/>
              </a:rPr>
              <a:t>remote teaching</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Smooth transition from rasterization to ray tracing</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Demystify ray tracing fundamentals</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Modern </a:t>
            </a:r>
            <a:r>
              <a:rPr lang="el" sz="2000">
                <a:solidFill>
                  <a:schemeClr val="dk1"/>
                </a:solidFill>
                <a:latin typeface="Calibri"/>
                <a:ea typeface="Calibri"/>
                <a:cs typeface="Calibri"/>
                <a:sym typeface="Calibri"/>
              </a:rPr>
              <a:t>API </a:t>
            </a:r>
            <a:r>
              <a:rPr lang="el" sz="2000">
                <a:latin typeface="Calibri"/>
                <a:ea typeface="Calibri"/>
                <a:cs typeface="Calibri"/>
                <a:sym typeface="Calibri"/>
              </a:rPr>
              <a:t>design</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71" name="Google Shape;171;p2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a:t>
            </a:r>
            <a:endParaRPr sz="3000">
              <a:solidFill>
                <a:srgbClr val="FFFFFF"/>
              </a:solidFill>
              <a:latin typeface="Calibri"/>
              <a:ea typeface="Calibri"/>
              <a:cs typeface="Calibri"/>
              <a:sym typeface="Calibri"/>
            </a:endParaRPr>
          </a:p>
        </p:txBody>
      </p:sp>
      <p:sp>
        <p:nvSpPr>
          <p:cNvPr id="174" name="Google Shape;174;p25"/>
          <p:cNvSpPr txBox="1"/>
          <p:nvPr/>
        </p:nvSpPr>
        <p:spPr>
          <a:xfrm>
            <a:off x="0" y="687150"/>
            <a:ext cx="9161400" cy="42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2000" b="1" u="sng">
                <a:latin typeface="Calibri"/>
                <a:ea typeface="Calibri"/>
                <a:cs typeface="Calibri"/>
                <a:sym typeface="Calibri"/>
              </a:rPr>
              <a:t>GOALS</a:t>
            </a:r>
            <a:endParaRPr sz="2000" b="1" u="sng">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Highly accessible platform / cross-device support</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Interactive education tool with emphasis on rapid prototyping</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Enrich both class and lab courses / remote teaching</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Smooth transition from rasterization to ray tracing</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Demystify ray tracing fundamentals</a:t>
            </a:r>
            <a:endParaRPr sz="2000">
              <a:solidFill>
                <a:schemeClr val="dk1"/>
              </a:solidFill>
              <a:latin typeface="Calibri"/>
              <a:ea typeface="Calibri"/>
              <a:cs typeface="Calibri"/>
              <a:sym typeface="Calibri"/>
            </a:endParaRPr>
          </a:p>
          <a:p>
            <a:pPr marL="457200" lvl="0"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Modern API design</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2000" b="1" u="sng">
              <a:solidFill>
                <a:schemeClr val="dk1"/>
              </a:solidFill>
              <a:latin typeface="Calibri"/>
              <a:ea typeface="Calibri"/>
              <a:cs typeface="Calibri"/>
              <a:sym typeface="Calibri"/>
            </a:endParaRPr>
          </a:p>
          <a:p>
            <a:pPr marL="0" lvl="0" indent="0" algn="l" rtl="0">
              <a:spcBef>
                <a:spcPts val="0"/>
              </a:spcBef>
              <a:spcAft>
                <a:spcPts val="0"/>
              </a:spcAft>
              <a:buNone/>
            </a:pPr>
            <a:r>
              <a:rPr lang="el" sz="2000" b="1" u="sng">
                <a:solidFill>
                  <a:schemeClr val="dk1"/>
                </a:solidFill>
                <a:latin typeface="Calibri"/>
                <a:ea typeface="Calibri"/>
                <a:cs typeface="Calibri"/>
                <a:sym typeface="Calibri"/>
              </a:rPr>
              <a:t>NON-GOALS</a:t>
            </a:r>
            <a:endParaRPr sz="2000" b="1">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A complete replacement for modern shader-based learning with OpenGL</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Yet another fully-featured API for programming ray tracing algorithms</a:t>
            </a:r>
            <a:endParaRPr sz="20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80" name="Google Shape;180;p2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Rayground.com</a:t>
            </a:r>
            <a:endParaRPr sz="3000">
              <a:solidFill>
                <a:srgbClr val="FFFFFF"/>
              </a:solidFill>
              <a:latin typeface="Calibri"/>
              <a:ea typeface="Calibri"/>
              <a:cs typeface="Calibri"/>
              <a:sym typeface="Calibri"/>
            </a:endParaRPr>
          </a:p>
        </p:txBody>
      </p:sp>
      <p:pic>
        <p:nvPicPr>
          <p:cNvPr id="182" name="Google Shape;182;p26"/>
          <p:cNvPicPr preferRelativeResize="0"/>
          <p:nvPr/>
        </p:nvPicPr>
        <p:blipFill>
          <a:blip r:embed="rId3">
            <a:alphaModFix/>
          </a:blip>
          <a:stretch>
            <a:fillRect/>
          </a:stretch>
        </p:blipFill>
        <p:spPr>
          <a:xfrm>
            <a:off x="343575" y="1022125"/>
            <a:ext cx="6332851" cy="3430300"/>
          </a:xfrm>
          <a:prstGeom prst="rect">
            <a:avLst/>
          </a:prstGeom>
          <a:noFill/>
          <a:ln>
            <a:noFill/>
          </a:ln>
        </p:spPr>
      </p:pic>
      <p:pic>
        <p:nvPicPr>
          <p:cNvPr id="183" name="Google Shape;183;p26"/>
          <p:cNvPicPr preferRelativeResize="0"/>
          <p:nvPr/>
        </p:nvPicPr>
        <p:blipFill>
          <a:blip r:embed="rId4">
            <a:alphaModFix/>
          </a:blip>
          <a:stretch>
            <a:fillRect/>
          </a:stretch>
        </p:blipFill>
        <p:spPr>
          <a:xfrm>
            <a:off x="6188975" y="945925"/>
            <a:ext cx="3430301" cy="3430301"/>
          </a:xfrm>
          <a:prstGeom prst="rect">
            <a:avLst/>
          </a:prstGeom>
          <a:noFill/>
          <a:ln>
            <a:noFill/>
          </a:ln>
        </p:spPr>
      </p:pic>
      <p:sp>
        <p:nvSpPr>
          <p:cNvPr id="184" name="Google Shape;184;p26"/>
          <p:cNvSpPr txBox="1"/>
          <p:nvPr/>
        </p:nvSpPr>
        <p:spPr>
          <a:xfrm>
            <a:off x="517025" y="4553900"/>
            <a:ext cx="8109900" cy="47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800">
                <a:latin typeface="Calibri"/>
                <a:ea typeface="Calibri"/>
                <a:cs typeface="Calibri"/>
                <a:sym typeface="Calibri"/>
              </a:rPr>
              <a:t>works on any platform that has a WebGL2-compliant browser (no plugins required)</a:t>
            </a: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233" name="Google Shape;233;p2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240" name="Google Shape;240;p2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242" name="Google Shape;242;p29"/>
          <p:cNvSpPr txBox="1"/>
          <p:nvPr/>
        </p:nvSpPr>
        <p:spPr>
          <a:xfrm>
            <a:off x="1542925" y="957138"/>
            <a:ext cx="7764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248" name="Google Shape;248;p3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250" name="Google Shape;250;p30"/>
          <p:cNvSpPr txBox="1"/>
          <p:nvPr/>
        </p:nvSpPr>
        <p:spPr>
          <a:xfrm>
            <a:off x="152400" y="1780925"/>
            <a:ext cx="8424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251" name="Google Shape;251;p30"/>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252" name="Google Shape;252;p30"/>
          <p:cNvSpPr txBox="1"/>
          <p:nvPr/>
        </p:nvSpPr>
        <p:spPr>
          <a:xfrm>
            <a:off x="1432975" y="1780950"/>
            <a:ext cx="9963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253" name="Google Shape;253;p30"/>
          <p:cNvCxnSpPr>
            <a:stCxn id="250" idx="3"/>
            <a:endCxn id="252"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254" name="Google Shape;254;p30"/>
          <p:cNvCxnSpPr>
            <a:stCxn id="251" idx="2"/>
            <a:endCxn id="252"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255" name="Google Shape;255;p30"/>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261" name="Google Shape;261;p3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263" name="Google Shape;263;p31"/>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264" name="Google Shape;264;p31"/>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265" name="Google Shape;265;p31"/>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266" name="Google Shape;266;p31"/>
          <p:cNvCxnSpPr>
            <a:stCxn id="263" idx="3"/>
            <a:endCxn id="265"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267" name="Google Shape;267;p31"/>
          <p:cNvCxnSpPr>
            <a:stCxn id="264" idx="2"/>
            <a:endCxn id="265"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268" name="Google Shape;268;p31"/>
          <p:cNvSpPr txBox="1"/>
          <p:nvPr/>
        </p:nvSpPr>
        <p:spPr>
          <a:xfrm>
            <a:off x="3685625" y="2203450"/>
            <a:ext cx="5625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269" name="Google Shape;269;p31"/>
          <p:cNvSpPr txBox="1"/>
          <p:nvPr/>
        </p:nvSpPr>
        <p:spPr>
          <a:xfrm>
            <a:off x="3685625" y="1369050"/>
            <a:ext cx="5625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270" name="Google Shape;270;p31"/>
          <p:cNvSpPr/>
          <p:nvPr/>
        </p:nvSpPr>
        <p:spPr>
          <a:xfrm>
            <a:off x="2674050" y="1697700"/>
            <a:ext cx="690600" cy="641100"/>
          </a:xfrm>
          <a:prstGeom prst="flowChartDecision">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272" name="Google Shape;272;p31"/>
          <p:cNvCxnSpPr>
            <a:stCxn id="265" idx="3"/>
            <a:endCxn id="270"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273" name="Google Shape;273;p31"/>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274" name="Google Shape;274;p31"/>
          <p:cNvCxnSpPr>
            <a:stCxn id="269" idx="1"/>
            <a:endCxn id="270"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275" name="Google Shape;275;p31"/>
          <p:cNvCxnSpPr>
            <a:stCxn id="268" idx="1"/>
            <a:endCxn id="270"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p:nvPr/>
        </p:nvSpPr>
        <p:spPr>
          <a:xfrm>
            <a:off x="4500725" y="1697700"/>
            <a:ext cx="690600" cy="641100"/>
          </a:xfrm>
          <a:prstGeom prst="flowChartDecision">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282" name="Google Shape;282;p3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284" name="Google Shape;284;p32"/>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285" name="Google Shape;285;p32"/>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286" name="Google Shape;286;p32"/>
          <p:cNvSpPr txBox="1"/>
          <p:nvPr/>
        </p:nvSpPr>
        <p:spPr>
          <a:xfrm>
            <a:off x="1432975" y="1780950"/>
            <a:ext cx="9963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287" name="Google Shape;287;p32"/>
          <p:cNvCxnSpPr>
            <a:stCxn id="284" idx="3"/>
            <a:endCxn id="286"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288" name="Google Shape;288;p32"/>
          <p:cNvCxnSpPr>
            <a:stCxn id="285" idx="2"/>
            <a:endCxn id="286"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289" name="Google Shape;289;p32"/>
          <p:cNvSpPr txBox="1"/>
          <p:nvPr/>
        </p:nvSpPr>
        <p:spPr>
          <a:xfrm>
            <a:off x="3685625" y="22034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290" name="Google Shape;290;p32"/>
          <p:cNvSpPr txBox="1"/>
          <p:nvPr/>
        </p:nvSpPr>
        <p:spPr>
          <a:xfrm>
            <a:off x="3685625" y="13690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291" name="Google Shape;291;p32"/>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293" name="Google Shape;293;p32"/>
          <p:cNvCxnSpPr>
            <a:stCxn id="286" idx="3"/>
            <a:endCxn id="291"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294" name="Google Shape;294;p32"/>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295" name="Google Shape;295;p32"/>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296" name="Google Shape;296;p32"/>
          <p:cNvCxnSpPr>
            <a:stCxn id="286" idx="2"/>
            <a:endCxn id="280"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297" name="Google Shape;297;p32"/>
          <p:cNvCxnSpPr>
            <a:stCxn id="290" idx="3"/>
            <a:endCxn id="280"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298" name="Google Shape;298;p32"/>
          <p:cNvCxnSpPr>
            <a:stCxn id="289" idx="3"/>
            <a:endCxn id="280"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299" name="Google Shape;299;p32"/>
          <p:cNvCxnSpPr>
            <a:stCxn id="290" idx="1"/>
            <a:endCxn id="291"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300" name="Google Shape;300;p32"/>
          <p:cNvCxnSpPr>
            <a:stCxn id="289" idx="1"/>
            <a:endCxn id="291"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301" name="Google Shape;301;p32"/>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sp>
        <p:nvSpPr>
          <p:cNvPr id="302" name="Google Shape;302;p32"/>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309" name="Google Shape;309;p33"/>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311" name="Google Shape;311;p33"/>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312" name="Google Shape;312;p33"/>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313" name="Google Shape;313;p33"/>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314" name="Google Shape;314;p33"/>
          <p:cNvCxnSpPr>
            <a:stCxn id="311" idx="3"/>
            <a:endCxn id="313"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315" name="Google Shape;315;p33"/>
          <p:cNvCxnSpPr>
            <a:stCxn id="312" idx="2"/>
            <a:endCxn id="313"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316" name="Google Shape;316;p33"/>
          <p:cNvSpPr txBox="1"/>
          <p:nvPr/>
        </p:nvSpPr>
        <p:spPr>
          <a:xfrm>
            <a:off x="3685625" y="22034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317" name="Google Shape;317;p33"/>
          <p:cNvSpPr txBox="1"/>
          <p:nvPr/>
        </p:nvSpPr>
        <p:spPr>
          <a:xfrm>
            <a:off x="3685625" y="13690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318" name="Google Shape;318;p33"/>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txBox="1"/>
          <p:nvPr/>
        </p:nvSpPr>
        <p:spPr>
          <a:xfrm>
            <a:off x="5566500" y="1780925"/>
            <a:ext cx="11361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320" name="Google Shape;320;p33"/>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321" name="Google Shape;321;p33"/>
          <p:cNvCxnSpPr>
            <a:stCxn id="313" idx="3"/>
            <a:endCxn id="318"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322" name="Google Shape;322;p33"/>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323" name="Google Shape;323;p33"/>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324" name="Google Shape;324;p33"/>
          <p:cNvCxnSpPr>
            <a:stCxn id="313" idx="2"/>
            <a:endCxn id="307"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325" name="Google Shape;325;p33"/>
          <p:cNvCxnSpPr>
            <a:stCxn id="317" idx="3"/>
            <a:endCxn id="307"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26" name="Google Shape;326;p33"/>
          <p:cNvCxnSpPr>
            <a:stCxn id="316" idx="3"/>
            <a:endCxn id="307"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27" name="Google Shape;327;p33"/>
          <p:cNvCxnSpPr>
            <a:stCxn id="317" idx="1"/>
            <a:endCxn id="318"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328" name="Google Shape;328;p33"/>
          <p:cNvCxnSpPr>
            <a:stCxn id="316" idx="1"/>
            <a:endCxn id="318"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329" name="Google Shape;329;p33"/>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330" name="Google Shape;330;p33"/>
          <p:cNvCxnSpPr>
            <a:stCxn id="307" idx="3"/>
            <a:endCxn id="319"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331" name="Google Shape;331;p33"/>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332" name="Google Shape;332;p33"/>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147375" y="2019448"/>
            <a:ext cx="3793199" cy="3034577"/>
          </a:xfrm>
          <a:prstGeom prst="rect">
            <a:avLst/>
          </a:prstGeom>
          <a:noFill/>
          <a:ln>
            <a:noFill/>
          </a:ln>
        </p:spPr>
      </p:pic>
      <p:sp>
        <p:nvSpPr>
          <p:cNvPr id="62" name="Google Shape;62;p1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3" name="Google Shape;63;p1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in Education</a:t>
            </a:r>
            <a:endParaRPr sz="3000">
              <a:solidFill>
                <a:srgbClr val="FFFFFF"/>
              </a:solidFill>
              <a:latin typeface="Calibri"/>
              <a:ea typeface="Calibri"/>
              <a:cs typeface="Calibri"/>
              <a:sym typeface="Calibri"/>
            </a:endParaRPr>
          </a:p>
        </p:txBody>
      </p:sp>
      <p:sp>
        <p:nvSpPr>
          <p:cNvPr id="66" name="Google Shape;66;p14"/>
          <p:cNvSpPr txBox="1"/>
          <p:nvPr/>
        </p:nvSpPr>
        <p:spPr>
          <a:xfrm>
            <a:off x="0" y="839550"/>
            <a:ext cx="8883300" cy="2055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Calibri"/>
              <a:buChar char="●"/>
            </a:pPr>
            <a:r>
              <a:rPr lang="el" sz="2000">
                <a:latin typeface="Calibri"/>
                <a:ea typeface="Calibri"/>
                <a:cs typeface="Calibri"/>
                <a:sym typeface="Calibri"/>
              </a:rPr>
              <a:t>Ray Tracing (RT) is a core teaching subject in Computer Graphics courses</a:t>
            </a:r>
            <a:endParaRPr sz="2000">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Undergraduate courses are mostly built around the rasterization pipeline</a:t>
            </a:r>
            <a:endParaRPr sz="2000">
              <a:solidFill>
                <a:schemeClr val="dk1"/>
              </a:solidFill>
              <a:latin typeface="Calibri"/>
              <a:ea typeface="Calibri"/>
              <a:cs typeface="Calibri"/>
              <a:sym typeface="Calibri"/>
            </a:endParaRPr>
          </a:p>
          <a:p>
            <a:pPr marL="914400" lvl="1" indent="-355600" algn="l" rtl="0">
              <a:spcBef>
                <a:spcPts val="0"/>
              </a:spcBef>
              <a:spcAft>
                <a:spcPts val="0"/>
              </a:spcAft>
              <a:buClr>
                <a:schemeClr val="dk1"/>
              </a:buClr>
              <a:buSzPts val="2000"/>
              <a:buFont typeface="Calibri"/>
              <a:buChar char="○"/>
            </a:pPr>
            <a:r>
              <a:rPr lang="el" sz="2000">
                <a:solidFill>
                  <a:schemeClr val="dk1"/>
                </a:solidFill>
                <a:latin typeface="Calibri"/>
                <a:ea typeface="Calibri"/>
                <a:cs typeface="Calibri"/>
                <a:sym typeface="Calibri"/>
              </a:rPr>
              <a:t>Graduate syllabi need to cover a wider range of advanced topics </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Transition from Rasterization to RT is often hard</a:t>
            </a:r>
            <a:endParaRPr sz="2000">
              <a:latin typeface="Calibri"/>
              <a:ea typeface="Calibri"/>
              <a:cs typeface="Calibri"/>
              <a:sym typeface="Calibri"/>
            </a:endParaRPr>
          </a:p>
          <a:p>
            <a:pPr marL="457200" lvl="0" indent="0" algn="l" rtl="0">
              <a:spcBef>
                <a:spcPts val="0"/>
              </a:spcBef>
              <a:spcAft>
                <a:spcPts val="0"/>
              </a:spcAft>
              <a:buNone/>
            </a:pP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l" sz="2000">
                <a:latin typeface="Calibri"/>
                <a:ea typeface="Calibri"/>
                <a:cs typeface="Calibri"/>
                <a:sym typeface="Calibri"/>
              </a:rPr>
              <a:t>Hardware-accelerated RT is here</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
        <p:nvSpPr>
          <p:cNvPr id="67" name="Google Shape;67;p14"/>
          <p:cNvSpPr txBox="1"/>
          <p:nvPr/>
        </p:nvSpPr>
        <p:spPr>
          <a:xfrm>
            <a:off x="130350" y="3793550"/>
            <a:ext cx="4788600" cy="11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l" sz="2000">
                <a:latin typeface="Calibri"/>
                <a:ea typeface="Calibri"/>
                <a:cs typeface="Calibri"/>
                <a:sym typeface="Calibri"/>
              </a:rPr>
              <a:t>Educational tools to improve the learning curve of RT are still missing!</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339" name="Google Shape;339;p3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341" name="Google Shape;341;p34"/>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342" name="Google Shape;342;p34"/>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343" name="Google Shape;343;p34"/>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344" name="Google Shape;344;p34"/>
          <p:cNvCxnSpPr>
            <a:stCxn id="341" idx="3"/>
            <a:endCxn id="343"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345" name="Google Shape;345;p34"/>
          <p:cNvCxnSpPr>
            <a:stCxn id="342" idx="2"/>
            <a:endCxn id="343"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346" name="Google Shape;346;p34"/>
          <p:cNvSpPr txBox="1"/>
          <p:nvPr/>
        </p:nvSpPr>
        <p:spPr>
          <a:xfrm>
            <a:off x="3685625" y="22034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347" name="Google Shape;347;p34"/>
          <p:cNvSpPr txBox="1"/>
          <p:nvPr/>
        </p:nvSpPr>
        <p:spPr>
          <a:xfrm>
            <a:off x="3685625" y="13690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348" name="Google Shape;348;p34"/>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350" name="Google Shape;350;p34"/>
          <p:cNvSpPr txBox="1"/>
          <p:nvPr/>
        </p:nvSpPr>
        <p:spPr>
          <a:xfrm>
            <a:off x="7151988" y="1780925"/>
            <a:ext cx="7764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351" name="Google Shape;351;p34"/>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352" name="Google Shape;352;p34"/>
          <p:cNvCxnSpPr>
            <a:stCxn id="343" idx="3"/>
            <a:endCxn id="348"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353" name="Google Shape;353;p34"/>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354" name="Google Shape;354;p34"/>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355" name="Google Shape;355;p34"/>
          <p:cNvCxnSpPr>
            <a:stCxn id="343" idx="2"/>
            <a:endCxn id="337"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356" name="Google Shape;356;p34"/>
          <p:cNvCxnSpPr>
            <a:stCxn id="347" idx="3"/>
            <a:endCxn id="337"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57" name="Google Shape;357;p34"/>
          <p:cNvCxnSpPr>
            <a:stCxn id="346" idx="3"/>
            <a:endCxn id="337"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58" name="Google Shape;358;p34"/>
          <p:cNvCxnSpPr>
            <a:stCxn id="347" idx="1"/>
            <a:endCxn id="348"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359" name="Google Shape;359;p34"/>
          <p:cNvCxnSpPr>
            <a:stCxn id="346" idx="1"/>
            <a:endCxn id="348"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360" name="Google Shape;360;p34"/>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361" name="Google Shape;361;p34"/>
          <p:cNvCxnSpPr>
            <a:stCxn id="337" idx="3"/>
            <a:endCxn id="349"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362" name="Google Shape;362;p34"/>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363" name="Google Shape;363;p34"/>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364" name="Google Shape;364;p34"/>
          <p:cNvCxnSpPr>
            <a:stCxn id="349" idx="3"/>
            <a:endCxn id="350"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365" name="Google Shape;365;p34"/>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5"/>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372" name="Google Shape;372;p3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374" name="Google Shape;374;p35"/>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375" name="Google Shape;375;p35"/>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376" name="Google Shape;376;p35"/>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377" name="Google Shape;377;p35"/>
          <p:cNvCxnSpPr>
            <a:stCxn id="374" idx="3"/>
            <a:endCxn id="376"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378" name="Google Shape;378;p35"/>
          <p:cNvCxnSpPr>
            <a:stCxn id="375" idx="2"/>
            <a:endCxn id="376"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379" name="Google Shape;379;p35"/>
          <p:cNvSpPr txBox="1"/>
          <p:nvPr/>
        </p:nvSpPr>
        <p:spPr>
          <a:xfrm>
            <a:off x="3685625" y="22034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380" name="Google Shape;380;p35"/>
          <p:cNvSpPr txBox="1"/>
          <p:nvPr/>
        </p:nvSpPr>
        <p:spPr>
          <a:xfrm>
            <a:off x="3685625" y="13690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381" name="Google Shape;381;p35"/>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383" name="Google Shape;383;p35"/>
          <p:cNvSpPr txBox="1"/>
          <p:nvPr/>
        </p:nvSpPr>
        <p:spPr>
          <a:xfrm>
            <a:off x="8377775" y="1780925"/>
            <a:ext cx="690600" cy="474600"/>
          </a:xfrm>
          <a:prstGeom prst="rect">
            <a:avLst/>
          </a:prstGeom>
          <a:solidFill>
            <a:srgbClr val="FCE5C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Canvas</a:t>
            </a:r>
            <a:endParaRPr sz="1300">
              <a:latin typeface="Calibri"/>
              <a:ea typeface="Calibri"/>
              <a:cs typeface="Calibri"/>
              <a:sym typeface="Calibri"/>
            </a:endParaRPr>
          </a:p>
        </p:txBody>
      </p:sp>
      <p:sp>
        <p:nvSpPr>
          <p:cNvPr id="384" name="Google Shape;384;p35"/>
          <p:cNvSpPr txBox="1"/>
          <p:nvPr/>
        </p:nvSpPr>
        <p:spPr>
          <a:xfrm>
            <a:off x="7151988" y="1780925"/>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385" name="Google Shape;385;p35"/>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386" name="Google Shape;386;p35"/>
          <p:cNvCxnSpPr>
            <a:stCxn id="376" idx="3"/>
            <a:endCxn id="381"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387" name="Google Shape;387;p35"/>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388" name="Google Shape;388;p35"/>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389" name="Google Shape;389;p35"/>
          <p:cNvCxnSpPr>
            <a:stCxn id="376" idx="2"/>
            <a:endCxn id="370"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390" name="Google Shape;390;p35"/>
          <p:cNvCxnSpPr>
            <a:stCxn id="380" idx="3"/>
            <a:endCxn id="370"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91" name="Google Shape;391;p35"/>
          <p:cNvCxnSpPr>
            <a:stCxn id="379" idx="3"/>
            <a:endCxn id="370"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392" name="Google Shape;392;p35"/>
          <p:cNvCxnSpPr>
            <a:stCxn id="380" idx="1"/>
            <a:endCxn id="381"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393" name="Google Shape;393;p35"/>
          <p:cNvCxnSpPr>
            <a:stCxn id="379" idx="1"/>
            <a:endCxn id="381"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394" name="Google Shape;394;p35"/>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395" name="Google Shape;395;p35"/>
          <p:cNvCxnSpPr>
            <a:stCxn id="370" idx="3"/>
            <a:endCxn id="382"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396" name="Google Shape;396;p35"/>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397" name="Google Shape;397;p35"/>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398" name="Google Shape;398;p35"/>
          <p:cNvCxnSpPr>
            <a:stCxn id="384" idx="3"/>
            <a:endCxn id="383" idx="1"/>
          </p:cNvCxnSpPr>
          <p:nvPr/>
        </p:nvCxnSpPr>
        <p:spPr>
          <a:xfrm>
            <a:off x="7928388" y="2018225"/>
            <a:ext cx="449400" cy="0"/>
          </a:xfrm>
          <a:prstGeom prst="straightConnector1">
            <a:avLst/>
          </a:prstGeom>
          <a:noFill/>
          <a:ln w="19050" cap="flat" cmpd="sng">
            <a:solidFill>
              <a:srgbClr val="000000"/>
            </a:solidFill>
            <a:prstDash val="solid"/>
            <a:round/>
            <a:headEnd type="none" w="med" len="med"/>
            <a:tailEnd type="triangle" w="med" len="med"/>
          </a:ln>
        </p:spPr>
      </p:cxnSp>
      <p:cxnSp>
        <p:nvCxnSpPr>
          <p:cNvPr id="399" name="Google Shape;399;p35"/>
          <p:cNvCxnSpPr>
            <a:stCxn id="382" idx="3"/>
            <a:endCxn id="384"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400" name="Google Shape;400;p35"/>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401" name="Google Shape;401;p35"/>
          <p:cNvSpPr txBox="1"/>
          <p:nvPr/>
        </p:nvSpPr>
        <p:spPr>
          <a:xfrm>
            <a:off x="78540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6"/>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408" name="Google Shape;408;p3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Ray Tracing Pipeline</a:t>
            </a:r>
            <a:endParaRPr sz="3000">
              <a:solidFill>
                <a:srgbClr val="FFFFFF"/>
              </a:solidFill>
              <a:latin typeface="Calibri"/>
              <a:ea typeface="Calibri"/>
              <a:cs typeface="Calibri"/>
              <a:sym typeface="Calibri"/>
            </a:endParaRPr>
          </a:p>
        </p:txBody>
      </p:sp>
      <p:sp>
        <p:nvSpPr>
          <p:cNvPr id="410" name="Google Shape;410;p36"/>
          <p:cNvSpPr txBox="1"/>
          <p:nvPr/>
        </p:nvSpPr>
        <p:spPr>
          <a:xfrm>
            <a:off x="152400" y="1780925"/>
            <a:ext cx="842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411" name="Google Shape;411;p36"/>
          <p:cNvSpPr txBox="1"/>
          <p:nvPr/>
        </p:nvSpPr>
        <p:spPr>
          <a:xfrm>
            <a:off x="1542925" y="957138"/>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412" name="Google Shape;412;p36"/>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413" name="Google Shape;413;p36"/>
          <p:cNvCxnSpPr>
            <a:stCxn id="410" idx="3"/>
            <a:endCxn id="412"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414" name="Google Shape;414;p36"/>
          <p:cNvCxnSpPr>
            <a:stCxn id="411" idx="2"/>
            <a:endCxn id="412"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415" name="Google Shape;415;p36"/>
          <p:cNvSpPr txBox="1"/>
          <p:nvPr/>
        </p:nvSpPr>
        <p:spPr>
          <a:xfrm>
            <a:off x="3685625" y="22034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416" name="Google Shape;416;p36"/>
          <p:cNvSpPr txBox="1"/>
          <p:nvPr/>
        </p:nvSpPr>
        <p:spPr>
          <a:xfrm>
            <a:off x="3685625" y="1369050"/>
            <a:ext cx="5625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417" name="Google Shape;417;p36"/>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419" name="Google Shape;419;p36"/>
          <p:cNvSpPr txBox="1"/>
          <p:nvPr/>
        </p:nvSpPr>
        <p:spPr>
          <a:xfrm>
            <a:off x="8377775" y="1780925"/>
            <a:ext cx="6906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Canvas</a:t>
            </a:r>
            <a:endParaRPr sz="1300">
              <a:latin typeface="Calibri"/>
              <a:ea typeface="Calibri"/>
              <a:cs typeface="Calibri"/>
              <a:sym typeface="Calibri"/>
            </a:endParaRPr>
          </a:p>
        </p:txBody>
      </p:sp>
      <p:sp>
        <p:nvSpPr>
          <p:cNvPr id="420" name="Google Shape;420;p36"/>
          <p:cNvSpPr txBox="1"/>
          <p:nvPr/>
        </p:nvSpPr>
        <p:spPr>
          <a:xfrm>
            <a:off x="7151988" y="1780925"/>
            <a:ext cx="7764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421" name="Google Shape;421;p36"/>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422" name="Google Shape;422;p36"/>
          <p:cNvCxnSpPr>
            <a:stCxn id="412" idx="3"/>
            <a:endCxn id="417"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423" name="Google Shape;423;p36"/>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424" name="Google Shape;424;p36"/>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425" name="Google Shape;425;p36"/>
          <p:cNvCxnSpPr>
            <a:stCxn id="412" idx="2"/>
            <a:endCxn id="406"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426" name="Google Shape;426;p36"/>
          <p:cNvCxnSpPr>
            <a:stCxn id="416" idx="3"/>
            <a:endCxn id="406"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427" name="Google Shape;427;p36"/>
          <p:cNvCxnSpPr>
            <a:stCxn id="415" idx="3"/>
            <a:endCxn id="406"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428" name="Google Shape;428;p36"/>
          <p:cNvCxnSpPr>
            <a:stCxn id="416" idx="1"/>
            <a:endCxn id="417"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429" name="Google Shape;429;p36"/>
          <p:cNvCxnSpPr>
            <a:stCxn id="415" idx="1"/>
            <a:endCxn id="417"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430" name="Google Shape;430;p36"/>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431" name="Google Shape;431;p36"/>
          <p:cNvCxnSpPr>
            <a:stCxn id="406" idx="3"/>
            <a:endCxn id="418"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432" name="Google Shape;432;p36"/>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433" name="Google Shape;433;p36"/>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434" name="Google Shape;434;p36"/>
          <p:cNvCxnSpPr>
            <a:stCxn id="420" idx="3"/>
            <a:endCxn id="419" idx="1"/>
          </p:cNvCxnSpPr>
          <p:nvPr/>
        </p:nvCxnSpPr>
        <p:spPr>
          <a:xfrm>
            <a:off x="7928388" y="2018225"/>
            <a:ext cx="449400" cy="0"/>
          </a:xfrm>
          <a:prstGeom prst="straightConnector1">
            <a:avLst/>
          </a:prstGeom>
          <a:noFill/>
          <a:ln w="19050" cap="flat" cmpd="sng">
            <a:solidFill>
              <a:srgbClr val="000000"/>
            </a:solidFill>
            <a:prstDash val="solid"/>
            <a:round/>
            <a:headEnd type="none" w="med" len="med"/>
            <a:tailEnd type="triangle" w="med" len="med"/>
          </a:ln>
        </p:spPr>
      </p:cxnSp>
      <p:cxnSp>
        <p:nvCxnSpPr>
          <p:cNvPr id="435" name="Google Shape;435;p36"/>
          <p:cNvCxnSpPr>
            <a:stCxn id="418" idx="3"/>
            <a:endCxn id="420"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436" name="Google Shape;436;p36"/>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437" name="Google Shape;437;p36"/>
          <p:cNvSpPr txBox="1"/>
          <p:nvPr/>
        </p:nvSpPr>
        <p:spPr>
          <a:xfrm>
            <a:off x="78540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7"/>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444" name="Google Shape;444;p3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446" name="Google Shape;446;p37"/>
          <p:cNvSpPr txBox="1"/>
          <p:nvPr/>
        </p:nvSpPr>
        <p:spPr>
          <a:xfrm>
            <a:off x="152400" y="1780925"/>
            <a:ext cx="842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447" name="Google Shape;447;p37"/>
          <p:cNvSpPr txBox="1"/>
          <p:nvPr/>
        </p:nvSpPr>
        <p:spPr>
          <a:xfrm>
            <a:off x="1542925" y="957138"/>
            <a:ext cx="776400" cy="4746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448" name="Google Shape;448;p37"/>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449" name="Google Shape;449;p37"/>
          <p:cNvCxnSpPr>
            <a:stCxn id="446" idx="3"/>
            <a:endCxn id="448"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450" name="Google Shape;450;p37"/>
          <p:cNvCxnSpPr>
            <a:stCxn id="447" idx="2"/>
            <a:endCxn id="448"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451" name="Google Shape;451;p37"/>
          <p:cNvSpPr txBox="1"/>
          <p:nvPr/>
        </p:nvSpPr>
        <p:spPr>
          <a:xfrm>
            <a:off x="3685625" y="22034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452" name="Google Shape;452;p37"/>
          <p:cNvSpPr txBox="1"/>
          <p:nvPr/>
        </p:nvSpPr>
        <p:spPr>
          <a:xfrm>
            <a:off x="3685625" y="13690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453" name="Google Shape;453;p37"/>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455" name="Google Shape;455;p37"/>
          <p:cNvSpPr txBox="1"/>
          <p:nvPr/>
        </p:nvSpPr>
        <p:spPr>
          <a:xfrm>
            <a:off x="8377775" y="1780925"/>
            <a:ext cx="6906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Canvas</a:t>
            </a:r>
            <a:endParaRPr sz="1300">
              <a:latin typeface="Calibri"/>
              <a:ea typeface="Calibri"/>
              <a:cs typeface="Calibri"/>
              <a:sym typeface="Calibri"/>
            </a:endParaRPr>
          </a:p>
        </p:txBody>
      </p:sp>
      <p:sp>
        <p:nvSpPr>
          <p:cNvPr id="456" name="Google Shape;456;p37"/>
          <p:cNvSpPr txBox="1"/>
          <p:nvPr/>
        </p:nvSpPr>
        <p:spPr>
          <a:xfrm>
            <a:off x="7151988" y="1780925"/>
            <a:ext cx="776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457" name="Google Shape;457;p37"/>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458" name="Google Shape;458;p37"/>
          <p:cNvCxnSpPr>
            <a:stCxn id="448" idx="3"/>
            <a:endCxn id="453"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459" name="Google Shape;459;p37"/>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460" name="Google Shape;460;p37"/>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461" name="Google Shape;461;p37"/>
          <p:cNvCxnSpPr>
            <a:stCxn id="448" idx="2"/>
            <a:endCxn id="442"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462" name="Google Shape;462;p37"/>
          <p:cNvCxnSpPr>
            <a:stCxn id="452" idx="3"/>
            <a:endCxn id="442"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463" name="Google Shape;463;p37"/>
          <p:cNvCxnSpPr>
            <a:stCxn id="451" idx="3"/>
            <a:endCxn id="442"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464" name="Google Shape;464;p37"/>
          <p:cNvCxnSpPr>
            <a:stCxn id="452" idx="1"/>
            <a:endCxn id="453"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465" name="Google Shape;465;p37"/>
          <p:cNvCxnSpPr>
            <a:stCxn id="451" idx="1"/>
            <a:endCxn id="453"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466" name="Google Shape;466;p37"/>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467" name="Google Shape;467;p37"/>
          <p:cNvCxnSpPr>
            <a:stCxn id="442" idx="3"/>
            <a:endCxn id="454"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468" name="Google Shape;468;p37"/>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469" name="Google Shape;469;p37"/>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470" name="Google Shape;470;p37"/>
          <p:cNvCxnSpPr>
            <a:stCxn id="456" idx="3"/>
            <a:endCxn id="455" idx="1"/>
          </p:cNvCxnSpPr>
          <p:nvPr/>
        </p:nvCxnSpPr>
        <p:spPr>
          <a:xfrm>
            <a:off x="7928388" y="2018225"/>
            <a:ext cx="449400" cy="0"/>
          </a:xfrm>
          <a:prstGeom prst="straightConnector1">
            <a:avLst/>
          </a:prstGeom>
          <a:noFill/>
          <a:ln w="19050" cap="flat" cmpd="sng">
            <a:solidFill>
              <a:srgbClr val="000000"/>
            </a:solidFill>
            <a:prstDash val="solid"/>
            <a:round/>
            <a:headEnd type="none" w="med" len="med"/>
            <a:tailEnd type="triangle" w="med" len="med"/>
          </a:ln>
        </p:spPr>
      </p:cxnSp>
      <p:cxnSp>
        <p:nvCxnSpPr>
          <p:cNvPr id="471" name="Google Shape;471;p37"/>
          <p:cNvCxnSpPr>
            <a:stCxn id="454" idx="3"/>
            <a:endCxn id="456"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472" name="Google Shape;472;p37"/>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473" name="Google Shape;473;p37"/>
          <p:cNvSpPr txBox="1"/>
          <p:nvPr/>
        </p:nvSpPr>
        <p:spPr>
          <a:xfrm>
            <a:off x="78540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474" name="Google Shape;474;p37"/>
          <p:cNvSpPr txBox="1"/>
          <p:nvPr/>
        </p:nvSpPr>
        <p:spPr>
          <a:xfrm>
            <a:off x="7531150" y="928400"/>
            <a:ext cx="216000" cy="2157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475" name="Google Shape;475;p37"/>
          <p:cNvSpPr txBox="1"/>
          <p:nvPr/>
        </p:nvSpPr>
        <p:spPr>
          <a:xfrm>
            <a:off x="5721025" y="928400"/>
            <a:ext cx="216000" cy="2157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476" name="Google Shape;476;p37"/>
          <p:cNvSpPr txBox="1"/>
          <p:nvPr/>
        </p:nvSpPr>
        <p:spPr>
          <a:xfrm>
            <a:off x="4477525" y="928400"/>
            <a:ext cx="216000" cy="21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477" name="Google Shape;477;p37"/>
          <p:cNvSpPr txBox="1"/>
          <p:nvPr/>
        </p:nvSpPr>
        <p:spPr>
          <a:xfrm>
            <a:off x="4724725" y="830300"/>
            <a:ext cx="9963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Fixed Stage</a:t>
            </a:r>
            <a:endParaRPr sz="1300">
              <a:latin typeface="Calibri"/>
              <a:ea typeface="Calibri"/>
              <a:cs typeface="Calibri"/>
              <a:sym typeface="Calibri"/>
            </a:endParaRPr>
          </a:p>
        </p:txBody>
      </p:sp>
      <p:sp>
        <p:nvSpPr>
          <p:cNvPr id="478" name="Google Shape;478;p37"/>
          <p:cNvSpPr txBox="1"/>
          <p:nvPr/>
        </p:nvSpPr>
        <p:spPr>
          <a:xfrm>
            <a:off x="593702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Programmable Stage</a:t>
            </a:r>
            <a:endParaRPr sz="1300">
              <a:latin typeface="Calibri"/>
              <a:ea typeface="Calibri"/>
              <a:cs typeface="Calibri"/>
              <a:sym typeface="Calibri"/>
            </a:endParaRPr>
          </a:p>
        </p:txBody>
      </p:sp>
      <p:sp>
        <p:nvSpPr>
          <p:cNvPr id="479" name="Google Shape;479;p37"/>
          <p:cNvSpPr txBox="1"/>
          <p:nvPr/>
        </p:nvSpPr>
        <p:spPr>
          <a:xfrm>
            <a:off x="773997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Declarative Stage</a:t>
            </a:r>
            <a:endParaRPr sz="13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8"/>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486" name="Google Shape;486;p3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488" name="Google Shape;488;p38"/>
          <p:cNvSpPr txBox="1"/>
          <p:nvPr/>
        </p:nvSpPr>
        <p:spPr>
          <a:xfrm>
            <a:off x="152400" y="1780925"/>
            <a:ext cx="842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489" name="Google Shape;489;p38"/>
          <p:cNvSpPr txBox="1"/>
          <p:nvPr/>
        </p:nvSpPr>
        <p:spPr>
          <a:xfrm>
            <a:off x="1542925" y="957138"/>
            <a:ext cx="776400" cy="4746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490" name="Google Shape;490;p38"/>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491" name="Google Shape;491;p38"/>
          <p:cNvCxnSpPr>
            <a:stCxn id="488" idx="3"/>
            <a:endCxn id="490"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492" name="Google Shape;492;p38"/>
          <p:cNvCxnSpPr>
            <a:stCxn id="489" idx="2"/>
            <a:endCxn id="490"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493" name="Google Shape;493;p38"/>
          <p:cNvSpPr txBox="1"/>
          <p:nvPr/>
        </p:nvSpPr>
        <p:spPr>
          <a:xfrm>
            <a:off x="3685625" y="22034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494" name="Google Shape;494;p38"/>
          <p:cNvSpPr txBox="1"/>
          <p:nvPr/>
        </p:nvSpPr>
        <p:spPr>
          <a:xfrm>
            <a:off x="3685625" y="13690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495" name="Google Shape;495;p38"/>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497" name="Google Shape;497;p38"/>
          <p:cNvSpPr txBox="1"/>
          <p:nvPr/>
        </p:nvSpPr>
        <p:spPr>
          <a:xfrm>
            <a:off x="8377775" y="1780925"/>
            <a:ext cx="6906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Canvas</a:t>
            </a:r>
            <a:endParaRPr sz="1300">
              <a:latin typeface="Calibri"/>
              <a:ea typeface="Calibri"/>
              <a:cs typeface="Calibri"/>
              <a:sym typeface="Calibri"/>
            </a:endParaRPr>
          </a:p>
        </p:txBody>
      </p:sp>
      <p:sp>
        <p:nvSpPr>
          <p:cNvPr id="498" name="Google Shape;498;p38"/>
          <p:cNvSpPr txBox="1"/>
          <p:nvPr/>
        </p:nvSpPr>
        <p:spPr>
          <a:xfrm>
            <a:off x="7151988" y="1780925"/>
            <a:ext cx="776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499" name="Google Shape;499;p38"/>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500" name="Google Shape;500;p38"/>
          <p:cNvCxnSpPr>
            <a:stCxn id="490" idx="3"/>
            <a:endCxn id="495"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501" name="Google Shape;501;p38"/>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502" name="Google Shape;502;p38"/>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503" name="Google Shape;503;p38"/>
          <p:cNvCxnSpPr>
            <a:stCxn id="490" idx="2"/>
            <a:endCxn id="484"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504" name="Google Shape;504;p38"/>
          <p:cNvCxnSpPr>
            <a:stCxn id="494" idx="3"/>
            <a:endCxn id="484"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505" name="Google Shape;505;p38"/>
          <p:cNvCxnSpPr>
            <a:stCxn id="493" idx="3"/>
            <a:endCxn id="484"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506" name="Google Shape;506;p38"/>
          <p:cNvCxnSpPr>
            <a:stCxn id="494" idx="1"/>
            <a:endCxn id="495"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507" name="Google Shape;507;p38"/>
          <p:cNvCxnSpPr>
            <a:stCxn id="493" idx="1"/>
            <a:endCxn id="495"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508" name="Google Shape;508;p38"/>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509" name="Google Shape;509;p38"/>
          <p:cNvCxnSpPr>
            <a:stCxn id="484" idx="3"/>
            <a:endCxn id="496"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510" name="Google Shape;510;p38"/>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511" name="Google Shape;511;p38"/>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512" name="Google Shape;512;p38"/>
          <p:cNvCxnSpPr>
            <a:stCxn id="498" idx="3"/>
            <a:endCxn id="497" idx="1"/>
          </p:cNvCxnSpPr>
          <p:nvPr/>
        </p:nvCxnSpPr>
        <p:spPr>
          <a:xfrm>
            <a:off x="7928388" y="2018225"/>
            <a:ext cx="449400" cy="0"/>
          </a:xfrm>
          <a:prstGeom prst="straightConnector1">
            <a:avLst/>
          </a:prstGeom>
          <a:noFill/>
          <a:ln w="19050" cap="flat" cmpd="sng">
            <a:solidFill>
              <a:srgbClr val="000000"/>
            </a:solidFill>
            <a:prstDash val="solid"/>
            <a:round/>
            <a:headEnd type="none" w="med" len="med"/>
            <a:tailEnd type="triangle" w="med" len="med"/>
          </a:ln>
        </p:spPr>
      </p:cxnSp>
      <p:cxnSp>
        <p:nvCxnSpPr>
          <p:cNvPr id="513" name="Google Shape;513;p38"/>
          <p:cNvCxnSpPr>
            <a:stCxn id="496" idx="3"/>
            <a:endCxn id="498"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514" name="Google Shape;514;p38"/>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515" name="Google Shape;515;p38"/>
          <p:cNvSpPr txBox="1"/>
          <p:nvPr/>
        </p:nvSpPr>
        <p:spPr>
          <a:xfrm>
            <a:off x="78540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516" name="Google Shape;516;p38"/>
          <p:cNvSpPr txBox="1"/>
          <p:nvPr/>
        </p:nvSpPr>
        <p:spPr>
          <a:xfrm>
            <a:off x="7531150" y="928400"/>
            <a:ext cx="216000" cy="2157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17" name="Google Shape;517;p38"/>
          <p:cNvSpPr txBox="1"/>
          <p:nvPr/>
        </p:nvSpPr>
        <p:spPr>
          <a:xfrm>
            <a:off x="5721025" y="928400"/>
            <a:ext cx="216000" cy="2157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18" name="Google Shape;518;p38"/>
          <p:cNvSpPr txBox="1"/>
          <p:nvPr/>
        </p:nvSpPr>
        <p:spPr>
          <a:xfrm>
            <a:off x="4477525" y="928400"/>
            <a:ext cx="216000" cy="21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19" name="Google Shape;519;p38"/>
          <p:cNvSpPr txBox="1"/>
          <p:nvPr/>
        </p:nvSpPr>
        <p:spPr>
          <a:xfrm>
            <a:off x="4724725" y="830300"/>
            <a:ext cx="9963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Fixed Stage</a:t>
            </a:r>
            <a:endParaRPr sz="1300">
              <a:latin typeface="Calibri"/>
              <a:ea typeface="Calibri"/>
              <a:cs typeface="Calibri"/>
              <a:sym typeface="Calibri"/>
            </a:endParaRPr>
          </a:p>
        </p:txBody>
      </p:sp>
      <p:sp>
        <p:nvSpPr>
          <p:cNvPr id="520" name="Google Shape;520;p38"/>
          <p:cNvSpPr txBox="1"/>
          <p:nvPr/>
        </p:nvSpPr>
        <p:spPr>
          <a:xfrm>
            <a:off x="593702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Programmable Stage</a:t>
            </a:r>
            <a:endParaRPr sz="1300">
              <a:latin typeface="Calibri"/>
              <a:ea typeface="Calibri"/>
              <a:cs typeface="Calibri"/>
              <a:sym typeface="Calibri"/>
            </a:endParaRPr>
          </a:p>
        </p:txBody>
      </p:sp>
      <p:sp>
        <p:nvSpPr>
          <p:cNvPr id="521" name="Google Shape;521;p38"/>
          <p:cNvSpPr txBox="1"/>
          <p:nvPr/>
        </p:nvSpPr>
        <p:spPr>
          <a:xfrm>
            <a:off x="773997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Declarative Stage</a:t>
            </a:r>
            <a:endParaRPr sz="1300">
              <a:latin typeface="Calibri"/>
              <a:ea typeface="Calibri"/>
              <a:cs typeface="Calibri"/>
              <a:sym typeface="Calibri"/>
            </a:endParaRPr>
          </a:p>
        </p:txBody>
      </p:sp>
      <p:sp>
        <p:nvSpPr>
          <p:cNvPr id="522" name="Google Shape;522;p38"/>
          <p:cNvSpPr txBox="1"/>
          <p:nvPr/>
        </p:nvSpPr>
        <p:spPr>
          <a:xfrm>
            <a:off x="-8700" y="3162300"/>
            <a:ext cx="9144000" cy="18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User code is provided for each programmable stage and is called every time the relevant </a:t>
            </a:r>
            <a:r>
              <a:rPr lang="el" sz="1800" b="1">
                <a:latin typeface="Calibri"/>
                <a:ea typeface="Calibri"/>
                <a:cs typeface="Calibri"/>
                <a:sym typeface="Calibri"/>
              </a:rPr>
              <a:t>event </a:t>
            </a:r>
            <a:r>
              <a:rPr lang="el" sz="1800">
                <a:latin typeface="Calibri"/>
                <a:ea typeface="Calibri"/>
                <a:cs typeface="Calibri"/>
                <a:sym typeface="Calibri"/>
              </a:rPr>
              <a:t>is triggered.</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9"/>
          <p:cNvSpPr/>
          <p:nvPr/>
        </p:nvSpPr>
        <p:spPr>
          <a:xfrm>
            <a:off x="4500725"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529" name="Google Shape;529;p3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531" name="Google Shape;531;p39"/>
          <p:cNvSpPr txBox="1"/>
          <p:nvPr/>
        </p:nvSpPr>
        <p:spPr>
          <a:xfrm>
            <a:off x="152400" y="1780925"/>
            <a:ext cx="842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Generate</a:t>
            </a:r>
            <a:endParaRPr sz="1300">
              <a:latin typeface="Calibri"/>
              <a:ea typeface="Calibri"/>
              <a:cs typeface="Calibri"/>
              <a:sym typeface="Calibri"/>
            </a:endParaRPr>
          </a:p>
        </p:txBody>
      </p:sp>
      <p:sp>
        <p:nvSpPr>
          <p:cNvPr id="532" name="Google Shape;532;p39"/>
          <p:cNvSpPr txBox="1"/>
          <p:nvPr/>
        </p:nvSpPr>
        <p:spPr>
          <a:xfrm>
            <a:off x="1542925" y="957138"/>
            <a:ext cx="776400" cy="4746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Scene</a:t>
            </a:r>
            <a:endParaRPr sz="1300">
              <a:latin typeface="Calibri"/>
              <a:ea typeface="Calibri"/>
              <a:cs typeface="Calibri"/>
              <a:sym typeface="Calibri"/>
            </a:endParaRPr>
          </a:p>
        </p:txBody>
      </p:sp>
      <p:sp>
        <p:nvSpPr>
          <p:cNvPr id="533" name="Google Shape;533;p39"/>
          <p:cNvSpPr txBox="1"/>
          <p:nvPr/>
        </p:nvSpPr>
        <p:spPr>
          <a:xfrm>
            <a:off x="1432975" y="1780950"/>
            <a:ext cx="9963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Intersection</a:t>
            </a:r>
            <a:endParaRPr sz="1300">
              <a:latin typeface="Calibri"/>
              <a:ea typeface="Calibri"/>
              <a:cs typeface="Calibri"/>
              <a:sym typeface="Calibri"/>
            </a:endParaRPr>
          </a:p>
        </p:txBody>
      </p:sp>
      <p:cxnSp>
        <p:nvCxnSpPr>
          <p:cNvPr id="534" name="Google Shape;534;p39"/>
          <p:cNvCxnSpPr>
            <a:stCxn id="531" idx="3"/>
            <a:endCxn id="533" idx="1"/>
          </p:cNvCxnSpPr>
          <p:nvPr/>
        </p:nvCxnSpPr>
        <p:spPr>
          <a:xfrm>
            <a:off x="994800" y="2018225"/>
            <a:ext cx="438300" cy="0"/>
          </a:xfrm>
          <a:prstGeom prst="straightConnector1">
            <a:avLst/>
          </a:prstGeom>
          <a:noFill/>
          <a:ln w="19050" cap="flat" cmpd="sng">
            <a:solidFill>
              <a:srgbClr val="000000"/>
            </a:solidFill>
            <a:prstDash val="solid"/>
            <a:round/>
            <a:headEnd type="none" w="med" len="med"/>
            <a:tailEnd type="triangle" w="med" len="med"/>
          </a:ln>
        </p:spPr>
      </p:cxnSp>
      <p:cxnSp>
        <p:nvCxnSpPr>
          <p:cNvPr id="535" name="Google Shape;535;p39"/>
          <p:cNvCxnSpPr>
            <a:stCxn id="532" idx="2"/>
            <a:endCxn id="533" idx="0"/>
          </p:cNvCxnSpPr>
          <p:nvPr/>
        </p:nvCxnSpPr>
        <p:spPr>
          <a:xfrm>
            <a:off x="1931125" y="1431738"/>
            <a:ext cx="0" cy="349200"/>
          </a:xfrm>
          <a:prstGeom prst="straightConnector1">
            <a:avLst/>
          </a:prstGeom>
          <a:noFill/>
          <a:ln w="19050" cap="flat" cmpd="sng">
            <a:solidFill>
              <a:srgbClr val="000000"/>
            </a:solidFill>
            <a:prstDash val="solid"/>
            <a:round/>
            <a:headEnd type="none" w="med" len="med"/>
            <a:tailEnd type="triangle" w="med" len="med"/>
          </a:ln>
        </p:spPr>
      </p:cxnSp>
      <p:sp>
        <p:nvSpPr>
          <p:cNvPr id="536" name="Google Shape;536;p39"/>
          <p:cNvSpPr txBox="1"/>
          <p:nvPr/>
        </p:nvSpPr>
        <p:spPr>
          <a:xfrm>
            <a:off x="3685625" y="22034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Miss</a:t>
            </a:r>
            <a:endParaRPr sz="1300">
              <a:latin typeface="Calibri"/>
              <a:ea typeface="Calibri"/>
              <a:cs typeface="Calibri"/>
              <a:sym typeface="Calibri"/>
            </a:endParaRPr>
          </a:p>
        </p:txBody>
      </p:sp>
      <p:sp>
        <p:nvSpPr>
          <p:cNvPr id="537" name="Google Shape;537;p39"/>
          <p:cNvSpPr txBox="1"/>
          <p:nvPr/>
        </p:nvSpPr>
        <p:spPr>
          <a:xfrm>
            <a:off x="3685625" y="1369050"/>
            <a:ext cx="5625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sp>
        <p:nvSpPr>
          <p:cNvPr id="538" name="Google Shape;538;p39"/>
          <p:cNvSpPr/>
          <p:nvPr/>
        </p:nvSpPr>
        <p:spPr>
          <a:xfrm>
            <a:off x="2674050" y="1697700"/>
            <a:ext cx="690600" cy="641100"/>
          </a:xfrm>
          <a:prstGeom prst="flowChartDecision">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txBox="1"/>
          <p:nvPr/>
        </p:nvSpPr>
        <p:spPr>
          <a:xfrm>
            <a:off x="5566500" y="1780925"/>
            <a:ext cx="11361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Accumulation Buffer</a:t>
            </a:r>
            <a:endParaRPr sz="1300">
              <a:latin typeface="Calibri"/>
              <a:ea typeface="Calibri"/>
              <a:cs typeface="Calibri"/>
              <a:sym typeface="Calibri"/>
            </a:endParaRPr>
          </a:p>
        </p:txBody>
      </p:sp>
      <p:sp>
        <p:nvSpPr>
          <p:cNvPr id="540" name="Google Shape;540;p39"/>
          <p:cNvSpPr txBox="1"/>
          <p:nvPr/>
        </p:nvSpPr>
        <p:spPr>
          <a:xfrm>
            <a:off x="8377775" y="1780925"/>
            <a:ext cx="690600" cy="4746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Canvas</a:t>
            </a:r>
            <a:endParaRPr sz="1300">
              <a:latin typeface="Calibri"/>
              <a:ea typeface="Calibri"/>
              <a:cs typeface="Calibri"/>
              <a:sym typeface="Calibri"/>
            </a:endParaRPr>
          </a:p>
        </p:txBody>
      </p:sp>
      <p:sp>
        <p:nvSpPr>
          <p:cNvPr id="541" name="Google Shape;541;p39"/>
          <p:cNvSpPr txBox="1"/>
          <p:nvPr/>
        </p:nvSpPr>
        <p:spPr>
          <a:xfrm>
            <a:off x="7151988" y="1780925"/>
            <a:ext cx="776400" cy="4746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Post Process</a:t>
            </a:r>
            <a:endParaRPr sz="1300">
              <a:latin typeface="Calibri"/>
              <a:ea typeface="Calibri"/>
              <a:cs typeface="Calibri"/>
              <a:sym typeface="Calibri"/>
            </a:endParaRPr>
          </a:p>
        </p:txBody>
      </p:sp>
      <p:sp>
        <p:nvSpPr>
          <p:cNvPr id="542" name="Google Shape;542;p39"/>
          <p:cNvSpPr txBox="1"/>
          <p:nvPr/>
        </p:nvSpPr>
        <p:spPr>
          <a:xfrm>
            <a:off x="2777838" y="185172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Hit?</a:t>
            </a:r>
            <a:endParaRPr sz="1300">
              <a:latin typeface="Calibri"/>
              <a:ea typeface="Calibri"/>
              <a:cs typeface="Calibri"/>
              <a:sym typeface="Calibri"/>
            </a:endParaRPr>
          </a:p>
        </p:txBody>
      </p:sp>
      <p:cxnSp>
        <p:nvCxnSpPr>
          <p:cNvPr id="543" name="Google Shape;543;p39"/>
          <p:cNvCxnSpPr>
            <a:stCxn id="533" idx="3"/>
            <a:endCxn id="538" idx="1"/>
          </p:cNvCxnSpPr>
          <p:nvPr/>
        </p:nvCxnSpPr>
        <p:spPr>
          <a:xfrm>
            <a:off x="2429275" y="2018250"/>
            <a:ext cx="244800" cy="0"/>
          </a:xfrm>
          <a:prstGeom prst="straightConnector1">
            <a:avLst/>
          </a:prstGeom>
          <a:noFill/>
          <a:ln w="19050" cap="flat" cmpd="sng">
            <a:solidFill>
              <a:srgbClr val="000000"/>
            </a:solidFill>
            <a:prstDash val="solid"/>
            <a:round/>
            <a:headEnd type="none" w="med" len="med"/>
            <a:tailEnd type="triangle" w="med" len="med"/>
          </a:ln>
        </p:spPr>
      </p:cxnSp>
      <p:sp>
        <p:nvSpPr>
          <p:cNvPr id="544" name="Google Shape;544;p39"/>
          <p:cNvSpPr txBox="1"/>
          <p:nvPr/>
        </p:nvSpPr>
        <p:spPr>
          <a:xfrm>
            <a:off x="994788" y="1709875"/>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sp>
        <p:nvSpPr>
          <p:cNvPr id="545" name="Google Shape;545;p39"/>
          <p:cNvSpPr txBox="1"/>
          <p:nvPr/>
        </p:nvSpPr>
        <p:spPr>
          <a:xfrm>
            <a:off x="3261313" y="2829300"/>
            <a:ext cx="4830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Ray</a:t>
            </a:r>
            <a:endParaRPr sz="1300">
              <a:latin typeface="Calibri"/>
              <a:ea typeface="Calibri"/>
              <a:cs typeface="Calibri"/>
              <a:sym typeface="Calibri"/>
            </a:endParaRPr>
          </a:p>
        </p:txBody>
      </p:sp>
      <p:cxnSp>
        <p:nvCxnSpPr>
          <p:cNvPr id="546" name="Google Shape;546;p39"/>
          <p:cNvCxnSpPr>
            <a:stCxn id="533" idx="2"/>
            <a:endCxn id="527" idx="2"/>
          </p:cNvCxnSpPr>
          <p:nvPr/>
        </p:nvCxnSpPr>
        <p:spPr>
          <a:xfrm rot="-5400000" flipH="1">
            <a:off x="3346825" y="839850"/>
            <a:ext cx="83400" cy="2914800"/>
          </a:xfrm>
          <a:prstGeom prst="bentConnector3">
            <a:avLst>
              <a:gd name="adj1" fmla="val 754107"/>
            </a:avLst>
          </a:prstGeom>
          <a:noFill/>
          <a:ln w="19050" cap="flat" cmpd="sng">
            <a:solidFill>
              <a:srgbClr val="000000"/>
            </a:solidFill>
            <a:prstDash val="solid"/>
            <a:round/>
            <a:headEnd type="triangle" w="med" len="med"/>
            <a:tailEnd type="none" w="med" len="med"/>
          </a:ln>
        </p:spPr>
      </p:cxnSp>
      <p:cxnSp>
        <p:nvCxnSpPr>
          <p:cNvPr id="547" name="Google Shape;547;p39"/>
          <p:cNvCxnSpPr>
            <a:stCxn id="537" idx="3"/>
            <a:endCxn id="527" idx="1"/>
          </p:cNvCxnSpPr>
          <p:nvPr/>
        </p:nvCxnSpPr>
        <p:spPr>
          <a:xfrm>
            <a:off x="4248125" y="1606350"/>
            <a:ext cx="252600" cy="4119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548" name="Google Shape;548;p39"/>
          <p:cNvCxnSpPr>
            <a:stCxn id="536" idx="3"/>
            <a:endCxn id="527" idx="1"/>
          </p:cNvCxnSpPr>
          <p:nvPr/>
        </p:nvCxnSpPr>
        <p:spPr>
          <a:xfrm rot="10800000" flipH="1">
            <a:off x="4248125" y="2018350"/>
            <a:ext cx="252600" cy="422400"/>
          </a:xfrm>
          <a:prstGeom prst="bentConnector3">
            <a:avLst>
              <a:gd name="adj1" fmla="val 50000"/>
            </a:avLst>
          </a:prstGeom>
          <a:noFill/>
          <a:ln w="19050" cap="flat" cmpd="sng">
            <a:solidFill>
              <a:srgbClr val="000000"/>
            </a:solidFill>
            <a:prstDash val="solid"/>
            <a:round/>
            <a:headEnd type="none" w="med" len="med"/>
            <a:tailEnd type="none" w="med" len="med"/>
          </a:ln>
        </p:spPr>
      </p:cxnSp>
      <p:cxnSp>
        <p:nvCxnSpPr>
          <p:cNvPr id="549" name="Google Shape;549;p39"/>
          <p:cNvCxnSpPr>
            <a:stCxn id="537" idx="1"/>
            <a:endCxn id="538" idx="3"/>
          </p:cNvCxnSpPr>
          <p:nvPr/>
        </p:nvCxnSpPr>
        <p:spPr>
          <a:xfrm flipH="1">
            <a:off x="3364625" y="1606350"/>
            <a:ext cx="321000" cy="411900"/>
          </a:xfrm>
          <a:prstGeom prst="bentConnector3">
            <a:avLst>
              <a:gd name="adj1" fmla="val 49996"/>
            </a:avLst>
          </a:prstGeom>
          <a:noFill/>
          <a:ln w="19050" cap="flat" cmpd="sng">
            <a:solidFill>
              <a:srgbClr val="000000"/>
            </a:solidFill>
            <a:prstDash val="solid"/>
            <a:round/>
            <a:headEnd type="triangle" w="med" len="med"/>
            <a:tailEnd type="none" w="med" len="med"/>
          </a:ln>
        </p:spPr>
      </p:cxnSp>
      <p:cxnSp>
        <p:nvCxnSpPr>
          <p:cNvPr id="550" name="Google Shape;550;p39"/>
          <p:cNvCxnSpPr>
            <a:stCxn id="536" idx="1"/>
            <a:endCxn id="538" idx="3"/>
          </p:cNvCxnSpPr>
          <p:nvPr/>
        </p:nvCxnSpPr>
        <p:spPr>
          <a:xfrm rot="10800000">
            <a:off x="3364625" y="2018350"/>
            <a:ext cx="321000" cy="422400"/>
          </a:xfrm>
          <a:prstGeom prst="bentConnector3">
            <a:avLst>
              <a:gd name="adj1" fmla="val 49996"/>
            </a:avLst>
          </a:prstGeom>
          <a:noFill/>
          <a:ln w="19050" cap="flat" cmpd="sng">
            <a:solidFill>
              <a:srgbClr val="000000"/>
            </a:solidFill>
            <a:prstDash val="solid"/>
            <a:round/>
            <a:headEnd type="triangle" w="med" len="med"/>
            <a:tailEnd type="none" w="med" len="med"/>
          </a:ln>
        </p:spPr>
      </p:cxnSp>
      <p:sp>
        <p:nvSpPr>
          <p:cNvPr id="551" name="Google Shape;551;p39"/>
          <p:cNvSpPr txBox="1"/>
          <p:nvPr/>
        </p:nvSpPr>
        <p:spPr>
          <a:xfrm>
            <a:off x="4564875" y="185172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End?</a:t>
            </a:r>
            <a:endParaRPr sz="1300">
              <a:latin typeface="Calibri"/>
              <a:ea typeface="Calibri"/>
              <a:cs typeface="Calibri"/>
              <a:sym typeface="Calibri"/>
            </a:endParaRPr>
          </a:p>
        </p:txBody>
      </p:sp>
      <p:cxnSp>
        <p:nvCxnSpPr>
          <p:cNvPr id="552" name="Google Shape;552;p39"/>
          <p:cNvCxnSpPr>
            <a:stCxn id="527" idx="3"/>
            <a:endCxn id="539" idx="1"/>
          </p:cNvCxnSpPr>
          <p:nvPr/>
        </p:nvCxnSpPr>
        <p:spPr>
          <a:xfrm>
            <a:off x="5191325" y="2018250"/>
            <a:ext cx="375300" cy="0"/>
          </a:xfrm>
          <a:prstGeom prst="straightConnector1">
            <a:avLst/>
          </a:prstGeom>
          <a:noFill/>
          <a:ln w="19050" cap="flat" cmpd="sng">
            <a:solidFill>
              <a:srgbClr val="000000"/>
            </a:solidFill>
            <a:prstDash val="solid"/>
            <a:round/>
            <a:headEnd type="none" w="med" len="med"/>
            <a:tailEnd type="triangle" w="med" len="med"/>
          </a:ln>
        </p:spPr>
      </p:cxnSp>
      <p:sp>
        <p:nvSpPr>
          <p:cNvPr id="553" name="Google Shape;553;p39"/>
          <p:cNvSpPr txBox="1"/>
          <p:nvPr/>
        </p:nvSpPr>
        <p:spPr>
          <a:xfrm>
            <a:off x="5059625" y="1709875"/>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Yes</a:t>
            </a:r>
            <a:endParaRPr sz="1300">
              <a:latin typeface="Calibri"/>
              <a:ea typeface="Calibri"/>
              <a:cs typeface="Calibri"/>
              <a:sym typeface="Calibri"/>
            </a:endParaRPr>
          </a:p>
        </p:txBody>
      </p:sp>
      <p:sp>
        <p:nvSpPr>
          <p:cNvPr id="554" name="Google Shape;554;p39"/>
          <p:cNvSpPr txBox="1"/>
          <p:nvPr/>
        </p:nvSpPr>
        <p:spPr>
          <a:xfrm>
            <a:off x="4791100" y="2403500"/>
            <a:ext cx="5625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No</a:t>
            </a:r>
            <a:endParaRPr sz="1300">
              <a:latin typeface="Calibri"/>
              <a:ea typeface="Calibri"/>
              <a:cs typeface="Calibri"/>
              <a:sym typeface="Calibri"/>
            </a:endParaRPr>
          </a:p>
        </p:txBody>
      </p:sp>
      <p:cxnSp>
        <p:nvCxnSpPr>
          <p:cNvPr id="555" name="Google Shape;555;p39"/>
          <p:cNvCxnSpPr>
            <a:stCxn id="541" idx="3"/>
            <a:endCxn id="540" idx="1"/>
          </p:cNvCxnSpPr>
          <p:nvPr/>
        </p:nvCxnSpPr>
        <p:spPr>
          <a:xfrm>
            <a:off x="7928388" y="2018225"/>
            <a:ext cx="449400" cy="0"/>
          </a:xfrm>
          <a:prstGeom prst="straightConnector1">
            <a:avLst/>
          </a:prstGeom>
          <a:noFill/>
          <a:ln w="19050" cap="flat" cmpd="sng">
            <a:solidFill>
              <a:srgbClr val="000000"/>
            </a:solidFill>
            <a:prstDash val="solid"/>
            <a:round/>
            <a:headEnd type="none" w="med" len="med"/>
            <a:tailEnd type="triangle" w="med" len="med"/>
          </a:ln>
        </p:spPr>
      </p:cxnSp>
      <p:cxnSp>
        <p:nvCxnSpPr>
          <p:cNvPr id="556" name="Google Shape;556;p39"/>
          <p:cNvCxnSpPr>
            <a:stCxn id="539" idx="3"/>
            <a:endCxn id="541" idx="1"/>
          </p:cNvCxnSpPr>
          <p:nvPr/>
        </p:nvCxnSpPr>
        <p:spPr>
          <a:xfrm>
            <a:off x="6702600" y="2018225"/>
            <a:ext cx="449400" cy="0"/>
          </a:xfrm>
          <a:prstGeom prst="straightConnector1">
            <a:avLst/>
          </a:prstGeom>
          <a:noFill/>
          <a:ln w="19050" cap="flat" cmpd="sng">
            <a:solidFill>
              <a:srgbClr val="000000"/>
            </a:solidFill>
            <a:prstDash val="solid"/>
            <a:round/>
            <a:headEnd type="none" w="med" len="med"/>
            <a:tailEnd type="triangle" w="med" len="med"/>
          </a:ln>
        </p:spPr>
      </p:cxnSp>
      <p:sp>
        <p:nvSpPr>
          <p:cNvPr id="557" name="Google Shape;557;p39"/>
          <p:cNvSpPr txBox="1"/>
          <p:nvPr/>
        </p:nvSpPr>
        <p:spPr>
          <a:xfrm>
            <a:off x="66282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558" name="Google Shape;558;p39"/>
          <p:cNvSpPr txBox="1"/>
          <p:nvPr/>
        </p:nvSpPr>
        <p:spPr>
          <a:xfrm>
            <a:off x="7854003" y="1709875"/>
            <a:ext cx="5982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300">
                <a:latin typeface="Calibri"/>
                <a:ea typeface="Calibri"/>
                <a:cs typeface="Calibri"/>
                <a:sym typeface="Calibri"/>
              </a:rPr>
              <a:t>Color</a:t>
            </a:r>
            <a:endParaRPr sz="1300">
              <a:latin typeface="Calibri"/>
              <a:ea typeface="Calibri"/>
              <a:cs typeface="Calibri"/>
              <a:sym typeface="Calibri"/>
            </a:endParaRPr>
          </a:p>
        </p:txBody>
      </p:sp>
      <p:sp>
        <p:nvSpPr>
          <p:cNvPr id="559" name="Google Shape;559;p39"/>
          <p:cNvSpPr txBox="1"/>
          <p:nvPr/>
        </p:nvSpPr>
        <p:spPr>
          <a:xfrm>
            <a:off x="7531150" y="928400"/>
            <a:ext cx="216000" cy="215700"/>
          </a:xfrm>
          <a:prstGeom prst="rect">
            <a:avLst/>
          </a:prstGeom>
          <a:solidFill>
            <a:srgbClr val="FFFF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60" name="Google Shape;560;p39"/>
          <p:cNvSpPr txBox="1"/>
          <p:nvPr/>
        </p:nvSpPr>
        <p:spPr>
          <a:xfrm>
            <a:off x="5721025" y="928400"/>
            <a:ext cx="216000" cy="215700"/>
          </a:xfrm>
          <a:prstGeom prst="rect">
            <a:avLst/>
          </a:prstGeom>
          <a:solidFill>
            <a:srgbClr val="A4C2F4"/>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61" name="Google Shape;561;p39"/>
          <p:cNvSpPr txBox="1"/>
          <p:nvPr/>
        </p:nvSpPr>
        <p:spPr>
          <a:xfrm>
            <a:off x="4477525" y="928400"/>
            <a:ext cx="216000" cy="21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Calibri"/>
              <a:ea typeface="Calibri"/>
              <a:cs typeface="Calibri"/>
              <a:sym typeface="Calibri"/>
            </a:endParaRPr>
          </a:p>
        </p:txBody>
      </p:sp>
      <p:sp>
        <p:nvSpPr>
          <p:cNvPr id="562" name="Google Shape;562;p39"/>
          <p:cNvSpPr txBox="1"/>
          <p:nvPr/>
        </p:nvSpPr>
        <p:spPr>
          <a:xfrm>
            <a:off x="4724725" y="830300"/>
            <a:ext cx="9963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Fixed Stage</a:t>
            </a:r>
            <a:endParaRPr sz="1300">
              <a:latin typeface="Calibri"/>
              <a:ea typeface="Calibri"/>
              <a:cs typeface="Calibri"/>
              <a:sym typeface="Calibri"/>
            </a:endParaRPr>
          </a:p>
        </p:txBody>
      </p:sp>
      <p:sp>
        <p:nvSpPr>
          <p:cNvPr id="563" name="Google Shape;563;p39"/>
          <p:cNvSpPr txBox="1"/>
          <p:nvPr/>
        </p:nvSpPr>
        <p:spPr>
          <a:xfrm>
            <a:off x="593702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Programmable Stage</a:t>
            </a:r>
            <a:endParaRPr sz="1300">
              <a:latin typeface="Calibri"/>
              <a:ea typeface="Calibri"/>
              <a:cs typeface="Calibri"/>
              <a:sym typeface="Calibri"/>
            </a:endParaRPr>
          </a:p>
        </p:txBody>
      </p:sp>
      <p:sp>
        <p:nvSpPr>
          <p:cNvPr id="564" name="Google Shape;564;p39"/>
          <p:cNvSpPr txBox="1"/>
          <p:nvPr/>
        </p:nvSpPr>
        <p:spPr>
          <a:xfrm>
            <a:off x="7739975" y="830300"/>
            <a:ext cx="1661400" cy="4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300">
                <a:latin typeface="Calibri"/>
                <a:ea typeface="Calibri"/>
                <a:cs typeface="Calibri"/>
                <a:sym typeface="Calibri"/>
              </a:rPr>
              <a:t>Declarative Stage</a:t>
            </a:r>
            <a:endParaRPr sz="1300">
              <a:latin typeface="Calibri"/>
              <a:ea typeface="Calibri"/>
              <a:cs typeface="Calibri"/>
              <a:sym typeface="Calibri"/>
            </a:endParaRPr>
          </a:p>
        </p:txBody>
      </p:sp>
      <p:sp>
        <p:nvSpPr>
          <p:cNvPr id="565" name="Google Shape;565;p39"/>
          <p:cNvSpPr txBox="1"/>
          <p:nvPr/>
        </p:nvSpPr>
        <p:spPr>
          <a:xfrm>
            <a:off x="-8700" y="3162300"/>
            <a:ext cx="9144000" cy="18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User code is provided for each programmable stage and is called every time the relevant </a:t>
            </a:r>
            <a:r>
              <a:rPr lang="el" sz="1800" b="1">
                <a:latin typeface="Calibri"/>
                <a:ea typeface="Calibri"/>
                <a:cs typeface="Calibri"/>
                <a:sym typeface="Calibri"/>
              </a:rPr>
              <a:t>event </a:t>
            </a:r>
            <a:r>
              <a:rPr lang="el" sz="1800">
                <a:latin typeface="Calibri"/>
                <a:ea typeface="Calibri"/>
                <a:cs typeface="Calibri"/>
                <a:sym typeface="Calibri"/>
              </a:rPr>
              <a:t>is triggered.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b="1">
                <a:latin typeface="Calibri"/>
                <a:ea typeface="Calibri"/>
                <a:cs typeface="Calibri"/>
                <a:sym typeface="Calibri"/>
              </a:rPr>
              <a:t>Acceleration Data Structure </a:t>
            </a:r>
            <a:r>
              <a:rPr lang="el" sz="1800">
                <a:latin typeface="Calibri"/>
                <a:ea typeface="Calibri"/>
                <a:cs typeface="Calibri"/>
                <a:sym typeface="Calibri"/>
              </a:rPr>
              <a:t>management and </a:t>
            </a:r>
            <a:r>
              <a:rPr lang="el" sz="1800" b="1">
                <a:latin typeface="Calibri"/>
                <a:ea typeface="Calibri"/>
                <a:cs typeface="Calibri"/>
                <a:sym typeface="Calibri"/>
              </a:rPr>
              <a:t>accumulation </a:t>
            </a:r>
            <a:r>
              <a:rPr lang="el" sz="1800">
                <a:latin typeface="Calibri"/>
                <a:ea typeface="Calibri"/>
                <a:cs typeface="Calibri"/>
                <a:sym typeface="Calibri"/>
              </a:rPr>
              <a:t>operations are the only actions, not in direct control of the user.</a:t>
            </a: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571" name="Google Shape;571;p4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574" name="Google Shape;574;p40"/>
          <p:cNvSpPr txBox="1"/>
          <p:nvPr/>
        </p:nvSpPr>
        <p:spPr>
          <a:xfrm>
            <a:off x="0" y="893850"/>
            <a:ext cx="9144000" cy="405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Scene Description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Object properties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settings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580" name="Google Shape;580;p4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4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583" name="Google Shape;583;p41"/>
          <p:cNvSpPr txBox="1"/>
          <p:nvPr/>
        </p:nvSpPr>
        <p:spPr>
          <a:xfrm>
            <a:off x="0" y="893850"/>
            <a:ext cx="9144000" cy="405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Scene Description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Object properties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settings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Generation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Primary rays (camera, light sources e.t.c.)</a:t>
            </a:r>
            <a:endParaRPr sz="1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589" name="Google Shape;589;p4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2"/>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4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592" name="Google Shape;592;p42"/>
          <p:cNvSpPr txBox="1"/>
          <p:nvPr/>
        </p:nvSpPr>
        <p:spPr>
          <a:xfrm>
            <a:off x="0" y="893850"/>
            <a:ext cx="9144000" cy="405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Scene Description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Object properties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settings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Generation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Primary rays (camera, light sources e.t.c.)</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Miss/Hit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Intersection information for shading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Secondary ray generation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3"/>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598" name="Google Shape;598;p43"/>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p43"/>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l" sz="3000">
                <a:solidFill>
                  <a:schemeClr val="lt1"/>
                </a:solidFill>
                <a:latin typeface="Calibri"/>
                <a:ea typeface="Calibri"/>
                <a:cs typeface="Calibri"/>
                <a:sym typeface="Calibri"/>
              </a:rPr>
              <a:t>Programmable Ray Tracing Pipeline</a:t>
            </a:r>
            <a:endParaRPr sz="3000">
              <a:solidFill>
                <a:schemeClr val="lt1"/>
              </a:solidFill>
              <a:latin typeface="Calibri"/>
              <a:ea typeface="Calibri"/>
              <a:cs typeface="Calibri"/>
              <a:sym typeface="Calibri"/>
            </a:endParaRPr>
          </a:p>
          <a:p>
            <a:pPr marL="0" lvl="0" indent="0" algn="ctr" rtl="0">
              <a:spcBef>
                <a:spcPts val="0"/>
              </a:spcBef>
              <a:spcAft>
                <a:spcPts val="0"/>
              </a:spcAft>
              <a:buNone/>
            </a:pPr>
            <a:endParaRPr sz="3000">
              <a:solidFill>
                <a:srgbClr val="FFFFFF"/>
              </a:solidFill>
              <a:latin typeface="Calibri"/>
              <a:ea typeface="Calibri"/>
              <a:cs typeface="Calibri"/>
              <a:sym typeface="Calibri"/>
            </a:endParaRPr>
          </a:p>
        </p:txBody>
      </p:sp>
      <p:sp>
        <p:nvSpPr>
          <p:cNvPr id="601" name="Google Shape;601;p43"/>
          <p:cNvSpPr txBox="1"/>
          <p:nvPr/>
        </p:nvSpPr>
        <p:spPr>
          <a:xfrm>
            <a:off x="0" y="893850"/>
            <a:ext cx="9144000" cy="4057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Scene Description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Object properties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settings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Generation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Primary rays (camera, light sources e.t.c.)</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Miss/Hit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Intersection information for shading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Secondary ray generation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Post Process Stage</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Global access to accumulation buffer and other AOVs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Various screen-space effects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3" name="Google Shape;73;p1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16682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Books</a:t>
            </a:r>
            <a:endParaRPr sz="3000">
              <a:solidFill>
                <a:srgbClr val="FFFFFF"/>
              </a:solidFill>
              <a:latin typeface="Calibri"/>
              <a:ea typeface="Calibri"/>
              <a:cs typeface="Calibri"/>
              <a:sym typeface="Calibri"/>
            </a:endParaRPr>
          </a:p>
        </p:txBody>
      </p:sp>
      <p:pic>
        <p:nvPicPr>
          <p:cNvPr id="76" name="Google Shape;76;p15"/>
          <p:cNvPicPr preferRelativeResize="0"/>
          <p:nvPr/>
        </p:nvPicPr>
        <p:blipFill>
          <a:blip r:embed="rId3">
            <a:alphaModFix/>
          </a:blip>
          <a:stretch>
            <a:fillRect/>
          </a:stretch>
        </p:blipFill>
        <p:spPr>
          <a:xfrm>
            <a:off x="645225" y="1435463"/>
            <a:ext cx="4614602" cy="2272576"/>
          </a:xfrm>
          <a:prstGeom prst="rect">
            <a:avLst/>
          </a:prstGeom>
          <a:noFill/>
          <a:ln>
            <a:noFill/>
          </a:ln>
        </p:spPr>
      </p:pic>
      <p:sp>
        <p:nvSpPr>
          <p:cNvPr id="77" name="Google Shape;77;p15"/>
          <p:cNvSpPr txBox="1"/>
          <p:nvPr/>
        </p:nvSpPr>
        <p:spPr>
          <a:xfrm>
            <a:off x="815325" y="3740075"/>
            <a:ext cx="4274400" cy="47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800">
                <a:latin typeface="Calibri"/>
                <a:ea typeface="Calibri"/>
                <a:cs typeface="Calibri"/>
                <a:sym typeface="Calibri"/>
              </a:rPr>
              <a:t>github.com/RayTracing/raytracing.github.io</a:t>
            </a:r>
            <a:endParaRPr sz="1800">
              <a:latin typeface="Calibri"/>
              <a:ea typeface="Calibri"/>
              <a:cs typeface="Calibri"/>
              <a:sym typeface="Calibri"/>
            </a:endParaRPr>
          </a:p>
        </p:txBody>
      </p:sp>
      <p:sp>
        <p:nvSpPr>
          <p:cNvPr id="78" name="Google Shape;78;p15"/>
          <p:cNvSpPr txBox="1"/>
          <p:nvPr/>
        </p:nvSpPr>
        <p:spPr>
          <a:xfrm>
            <a:off x="5102100" y="3740075"/>
            <a:ext cx="4274400" cy="47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sz="1800">
                <a:latin typeface="Calibri"/>
                <a:ea typeface="Calibri"/>
                <a:cs typeface="Calibri"/>
                <a:sym typeface="Calibri"/>
              </a:rPr>
              <a:t>pbr-book.org</a:t>
            </a:r>
            <a:endParaRPr sz="1800">
              <a:latin typeface="Calibri"/>
              <a:ea typeface="Calibri"/>
              <a:cs typeface="Calibri"/>
              <a:sym typeface="Calibri"/>
            </a:endParaRPr>
          </a:p>
        </p:txBody>
      </p:sp>
      <p:pic>
        <p:nvPicPr>
          <p:cNvPr id="79" name="Google Shape;79;p15"/>
          <p:cNvPicPr preferRelativeResize="0"/>
          <p:nvPr/>
        </p:nvPicPr>
        <p:blipFill>
          <a:blip r:embed="rId4">
            <a:alphaModFix/>
          </a:blip>
          <a:stretch>
            <a:fillRect/>
          </a:stretch>
        </p:blipFill>
        <p:spPr>
          <a:xfrm>
            <a:off x="6320750" y="1435475"/>
            <a:ext cx="1837094" cy="2272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07" name="Google Shape;607;p4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p4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 API</a:t>
            </a:r>
            <a:endParaRPr sz="3000">
              <a:solidFill>
                <a:srgbClr val="FFFFFF"/>
              </a:solidFill>
              <a:latin typeface="Calibri"/>
              <a:ea typeface="Calibri"/>
              <a:cs typeface="Calibri"/>
              <a:sym typeface="Calibri"/>
            </a:endParaRPr>
          </a:p>
        </p:txBody>
      </p:sp>
      <p:sp>
        <p:nvSpPr>
          <p:cNvPr id="610" name="Google Shape;610;p44"/>
          <p:cNvSpPr txBox="1"/>
          <p:nvPr/>
        </p:nvSpPr>
        <p:spPr>
          <a:xfrm>
            <a:off x="0" y="1700525"/>
            <a:ext cx="4381200" cy="1866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&amp; intuitive API</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Mapping to fundamental concepts of RT </a:t>
            </a:r>
            <a:endParaRPr sz="1800">
              <a:latin typeface="Calibri"/>
              <a:ea typeface="Calibri"/>
              <a:cs typeface="Calibri"/>
              <a:sym typeface="Calibri"/>
            </a:endParaRPr>
          </a:p>
          <a:p>
            <a:pPr marL="457200" lvl="0" indent="-342900" algn="l" rtl="0">
              <a:spcBef>
                <a:spcPts val="0"/>
              </a:spcBef>
              <a:spcAft>
                <a:spcPts val="0"/>
              </a:spcAft>
              <a:buSzPts val="1800"/>
              <a:buChar char="●"/>
            </a:pPr>
            <a:r>
              <a:rPr lang="el" sz="1800">
                <a:latin typeface="Calibri"/>
                <a:ea typeface="Calibri"/>
                <a:cs typeface="Calibri"/>
                <a:sym typeface="Calibri"/>
              </a:rPr>
              <a:t>Correspondence to the </a:t>
            </a:r>
            <a:r>
              <a:rPr lang="el" sz="1800" b="1">
                <a:latin typeface="Calibri"/>
                <a:ea typeface="Calibri"/>
                <a:cs typeface="Calibri"/>
                <a:sym typeface="Calibri"/>
              </a:rPr>
              <a:t>gl_</a:t>
            </a:r>
            <a:r>
              <a:rPr lang="el" sz="1800">
                <a:latin typeface="Calibri"/>
                <a:ea typeface="Calibri"/>
                <a:cs typeface="Calibri"/>
                <a:sym typeface="Calibri"/>
              </a:rPr>
              <a:t> namespace</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p:txBody>
      </p:sp>
      <p:pic>
        <p:nvPicPr>
          <p:cNvPr id="611" name="Google Shape;611;p44"/>
          <p:cNvPicPr preferRelativeResize="0"/>
          <p:nvPr/>
        </p:nvPicPr>
        <p:blipFill rotWithShape="1">
          <a:blip r:embed="rId3">
            <a:alphaModFix/>
          </a:blip>
          <a:srcRect t="477"/>
          <a:stretch/>
        </p:blipFill>
        <p:spPr>
          <a:xfrm>
            <a:off x="4967050" y="973825"/>
            <a:ext cx="3623650" cy="3744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17" name="Google Shape;617;p4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 API</a:t>
            </a:r>
            <a:endParaRPr sz="3000">
              <a:solidFill>
                <a:srgbClr val="FFFFFF"/>
              </a:solidFill>
              <a:latin typeface="Calibri"/>
              <a:ea typeface="Calibri"/>
              <a:cs typeface="Calibri"/>
              <a:sym typeface="Calibri"/>
            </a:endParaRPr>
          </a:p>
        </p:txBody>
      </p:sp>
      <p:sp>
        <p:nvSpPr>
          <p:cNvPr id="620" name="Google Shape;620;p45"/>
          <p:cNvSpPr txBox="1"/>
          <p:nvPr/>
        </p:nvSpPr>
        <p:spPr>
          <a:xfrm>
            <a:off x="0" y="1700525"/>
            <a:ext cx="4381200" cy="1866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&amp; intuitive API</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Mapping to fundamental concepts of RT </a:t>
            </a:r>
            <a:endParaRPr sz="1800">
              <a:latin typeface="Calibri"/>
              <a:ea typeface="Calibri"/>
              <a:cs typeface="Calibri"/>
              <a:sym typeface="Calibri"/>
            </a:endParaRPr>
          </a:p>
          <a:p>
            <a:pPr marL="457200" lvl="0" indent="-342900" algn="l" rtl="0">
              <a:spcBef>
                <a:spcPts val="0"/>
              </a:spcBef>
              <a:spcAft>
                <a:spcPts val="0"/>
              </a:spcAft>
              <a:buSzPts val="1800"/>
              <a:buChar char="●"/>
            </a:pPr>
            <a:r>
              <a:rPr lang="el" sz="1800">
                <a:latin typeface="Calibri"/>
                <a:ea typeface="Calibri"/>
                <a:cs typeface="Calibri"/>
                <a:sym typeface="Calibri"/>
              </a:rPr>
              <a:t>Correspondence to the </a:t>
            </a:r>
            <a:r>
              <a:rPr lang="el" sz="1800" b="1">
                <a:latin typeface="Calibri"/>
                <a:ea typeface="Calibri"/>
                <a:cs typeface="Calibri"/>
                <a:sym typeface="Calibri"/>
              </a:rPr>
              <a:t>gl_</a:t>
            </a:r>
            <a:r>
              <a:rPr lang="el" sz="1800">
                <a:latin typeface="Calibri"/>
                <a:ea typeface="Calibri"/>
                <a:cs typeface="Calibri"/>
                <a:sym typeface="Calibri"/>
              </a:rPr>
              <a:t> namespace</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p:txBody>
      </p:sp>
      <p:pic>
        <p:nvPicPr>
          <p:cNvPr id="621" name="Google Shape;621;p45"/>
          <p:cNvPicPr preferRelativeResize="0"/>
          <p:nvPr/>
        </p:nvPicPr>
        <p:blipFill rotWithShape="1">
          <a:blip r:embed="rId3">
            <a:alphaModFix/>
          </a:blip>
          <a:srcRect t="477"/>
          <a:stretch/>
        </p:blipFill>
        <p:spPr>
          <a:xfrm>
            <a:off x="4967050" y="973825"/>
            <a:ext cx="3623650" cy="3744849"/>
          </a:xfrm>
          <a:prstGeom prst="rect">
            <a:avLst/>
          </a:prstGeom>
          <a:noFill/>
          <a:ln>
            <a:noFill/>
          </a:ln>
        </p:spPr>
      </p:pic>
      <p:sp>
        <p:nvSpPr>
          <p:cNvPr id="622" name="Google Shape;622;p45"/>
          <p:cNvSpPr/>
          <p:nvPr/>
        </p:nvSpPr>
        <p:spPr>
          <a:xfrm>
            <a:off x="4900300" y="1682925"/>
            <a:ext cx="3736200" cy="10137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28" name="Google Shape;628;p4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6"/>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4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Rayground API</a:t>
            </a:r>
            <a:endParaRPr sz="3000">
              <a:solidFill>
                <a:srgbClr val="FFFFFF"/>
              </a:solidFill>
              <a:latin typeface="Calibri"/>
              <a:ea typeface="Calibri"/>
              <a:cs typeface="Calibri"/>
              <a:sym typeface="Calibri"/>
            </a:endParaRPr>
          </a:p>
        </p:txBody>
      </p:sp>
      <p:sp>
        <p:nvSpPr>
          <p:cNvPr id="631" name="Google Shape;631;p46"/>
          <p:cNvSpPr txBox="1"/>
          <p:nvPr/>
        </p:nvSpPr>
        <p:spPr>
          <a:xfrm>
            <a:off x="0" y="1700525"/>
            <a:ext cx="4381200" cy="1866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&amp; intuitive API</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Mapping to fundamental concepts of RT </a:t>
            </a:r>
            <a:endParaRPr sz="1800">
              <a:latin typeface="Calibri"/>
              <a:ea typeface="Calibri"/>
              <a:cs typeface="Calibri"/>
              <a:sym typeface="Calibri"/>
            </a:endParaRPr>
          </a:p>
          <a:p>
            <a:pPr marL="457200" lvl="0" indent="-342900" algn="l" rtl="0">
              <a:spcBef>
                <a:spcPts val="0"/>
              </a:spcBef>
              <a:spcAft>
                <a:spcPts val="0"/>
              </a:spcAft>
              <a:buSzPts val="1800"/>
              <a:buChar char="●"/>
            </a:pPr>
            <a:r>
              <a:rPr lang="el" sz="1800">
                <a:latin typeface="Calibri"/>
                <a:ea typeface="Calibri"/>
                <a:cs typeface="Calibri"/>
                <a:sym typeface="Calibri"/>
              </a:rPr>
              <a:t>Correspondence to the </a:t>
            </a:r>
            <a:r>
              <a:rPr lang="el" sz="1800" b="1">
                <a:latin typeface="Calibri"/>
                <a:ea typeface="Calibri"/>
                <a:cs typeface="Calibri"/>
                <a:sym typeface="Calibri"/>
              </a:rPr>
              <a:t>gl_</a:t>
            </a:r>
            <a:r>
              <a:rPr lang="el" sz="1800">
                <a:latin typeface="Calibri"/>
                <a:ea typeface="Calibri"/>
                <a:cs typeface="Calibri"/>
                <a:sym typeface="Calibri"/>
              </a:rPr>
              <a:t> namespace</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p:txBody>
      </p:sp>
      <p:pic>
        <p:nvPicPr>
          <p:cNvPr id="632" name="Google Shape;632;p46"/>
          <p:cNvPicPr preferRelativeResize="0"/>
          <p:nvPr/>
        </p:nvPicPr>
        <p:blipFill rotWithShape="1">
          <a:blip r:embed="rId3">
            <a:alphaModFix/>
          </a:blip>
          <a:srcRect t="477"/>
          <a:stretch/>
        </p:blipFill>
        <p:spPr>
          <a:xfrm>
            <a:off x="4967050" y="973825"/>
            <a:ext cx="3623650" cy="3744849"/>
          </a:xfrm>
          <a:prstGeom prst="rect">
            <a:avLst/>
          </a:prstGeom>
          <a:noFill/>
          <a:ln>
            <a:noFill/>
          </a:ln>
        </p:spPr>
      </p:pic>
      <p:sp>
        <p:nvSpPr>
          <p:cNvPr id="633" name="Google Shape;633;p46"/>
          <p:cNvSpPr/>
          <p:nvPr/>
        </p:nvSpPr>
        <p:spPr>
          <a:xfrm>
            <a:off x="4900300" y="2902125"/>
            <a:ext cx="3736200" cy="9267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39" name="Google Shape;639;p4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p4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Scene Description</a:t>
            </a:r>
            <a:endParaRPr sz="3000">
              <a:solidFill>
                <a:srgbClr val="FFFFFF"/>
              </a:solidFill>
              <a:latin typeface="Calibri"/>
              <a:ea typeface="Calibri"/>
              <a:cs typeface="Calibri"/>
              <a:sym typeface="Calibri"/>
            </a:endParaRPr>
          </a:p>
        </p:txBody>
      </p:sp>
      <p:sp>
        <p:nvSpPr>
          <p:cNvPr id="642" name="Google Shape;642;p47"/>
          <p:cNvSpPr txBox="1"/>
          <p:nvPr/>
        </p:nvSpPr>
        <p:spPr>
          <a:xfrm>
            <a:off x="0" y="919000"/>
            <a:ext cx="5559600" cy="408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custom JSON format</a:t>
            </a:r>
            <a:endParaRPr sz="1800">
              <a:latin typeface="Calibri"/>
              <a:ea typeface="Calibri"/>
              <a:cs typeface="Calibri"/>
              <a:sym typeface="Calibri"/>
            </a:endParaRPr>
          </a:p>
        </p:txBody>
      </p:sp>
      <p:pic>
        <p:nvPicPr>
          <p:cNvPr id="643" name="Google Shape;643;p47"/>
          <p:cNvPicPr preferRelativeResize="0"/>
          <p:nvPr/>
        </p:nvPicPr>
        <p:blipFill rotWithShape="1">
          <a:blip r:embed="rId3">
            <a:alphaModFix/>
          </a:blip>
          <a:srcRect l="139" r="139"/>
          <a:stretch/>
        </p:blipFill>
        <p:spPr>
          <a:xfrm>
            <a:off x="5592375" y="698100"/>
            <a:ext cx="3489142" cy="44454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4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49" name="Google Shape;649;p4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4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Scene Description</a:t>
            </a:r>
            <a:endParaRPr sz="3000">
              <a:solidFill>
                <a:srgbClr val="FFFFFF"/>
              </a:solidFill>
              <a:latin typeface="Calibri"/>
              <a:ea typeface="Calibri"/>
              <a:cs typeface="Calibri"/>
              <a:sym typeface="Calibri"/>
            </a:endParaRPr>
          </a:p>
        </p:txBody>
      </p:sp>
      <p:sp>
        <p:nvSpPr>
          <p:cNvPr id="652" name="Google Shape;652;p48"/>
          <p:cNvSpPr txBox="1"/>
          <p:nvPr/>
        </p:nvSpPr>
        <p:spPr>
          <a:xfrm>
            <a:off x="0" y="919000"/>
            <a:ext cx="5559600" cy="408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custom JSON format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i="1">
                <a:latin typeface="Calibri"/>
                <a:ea typeface="Calibri"/>
                <a:cs typeface="Calibri"/>
                <a:sym typeface="Calibri"/>
              </a:rPr>
              <a:t>Settings</a:t>
            </a:r>
            <a:endParaRPr sz="1800" i="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properties (e.g. recursion depth)</a:t>
            </a:r>
            <a:endParaRPr sz="1800">
              <a:latin typeface="Calibri"/>
              <a:ea typeface="Calibri"/>
              <a:cs typeface="Calibri"/>
              <a:sym typeface="Calibri"/>
            </a:endParaRPr>
          </a:p>
        </p:txBody>
      </p:sp>
      <p:pic>
        <p:nvPicPr>
          <p:cNvPr id="653" name="Google Shape;653;p48"/>
          <p:cNvPicPr preferRelativeResize="0"/>
          <p:nvPr/>
        </p:nvPicPr>
        <p:blipFill rotWithShape="1">
          <a:blip r:embed="rId3">
            <a:alphaModFix/>
          </a:blip>
          <a:srcRect l="139" r="139"/>
          <a:stretch/>
        </p:blipFill>
        <p:spPr>
          <a:xfrm>
            <a:off x="5592375" y="698100"/>
            <a:ext cx="3489142" cy="4445401"/>
          </a:xfrm>
          <a:prstGeom prst="rect">
            <a:avLst/>
          </a:prstGeom>
          <a:noFill/>
          <a:ln>
            <a:noFill/>
          </a:ln>
        </p:spPr>
      </p:pic>
      <p:sp>
        <p:nvSpPr>
          <p:cNvPr id="654" name="Google Shape;654;p48"/>
          <p:cNvSpPr/>
          <p:nvPr/>
        </p:nvSpPr>
        <p:spPr>
          <a:xfrm>
            <a:off x="5591225" y="714225"/>
            <a:ext cx="3489000" cy="516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60" name="Google Shape;660;p4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2" name="Google Shape;662;p4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Scene Description</a:t>
            </a:r>
            <a:endParaRPr sz="3000">
              <a:solidFill>
                <a:srgbClr val="FFFFFF"/>
              </a:solidFill>
              <a:latin typeface="Calibri"/>
              <a:ea typeface="Calibri"/>
              <a:cs typeface="Calibri"/>
              <a:sym typeface="Calibri"/>
            </a:endParaRPr>
          </a:p>
        </p:txBody>
      </p:sp>
      <p:sp>
        <p:nvSpPr>
          <p:cNvPr id="663" name="Google Shape;663;p49"/>
          <p:cNvSpPr txBox="1"/>
          <p:nvPr/>
        </p:nvSpPr>
        <p:spPr>
          <a:xfrm>
            <a:off x="0" y="919000"/>
            <a:ext cx="5559600" cy="408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custom JSON format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i="1">
                <a:latin typeface="Calibri"/>
                <a:ea typeface="Calibri"/>
                <a:cs typeface="Calibri"/>
                <a:sym typeface="Calibri"/>
              </a:rPr>
              <a:t>Settings</a:t>
            </a:r>
            <a:endParaRPr sz="1800" i="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properties (e.g. recursion depth)</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i="1">
                <a:latin typeface="Calibri"/>
                <a:ea typeface="Calibri"/>
                <a:cs typeface="Calibri"/>
                <a:sym typeface="Calibri"/>
              </a:rPr>
              <a:t>Objects</a:t>
            </a:r>
            <a:endParaRPr sz="1800" i="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Scene geometry</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Supports several basic shapes and triangle soups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664" name="Google Shape;664;p49"/>
          <p:cNvPicPr preferRelativeResize="0"/>
          <p:nvPr/>
        </p:nvPicPr>
        <p:blipFill rotWithShape="1">
          <a:blip r:embed="rId3">
            <a:alphaModFix/>
          </a:blip>
          <a:srcRect l="139" r="139"/>
          <a:stretch/>
        </p:blipFill>
        <p:spPr>
          <a:xfrm>
            <a:off x="5592375" y="698100"/>
            <a:ext cx="3489142" cy="4445401"/>
          </a:xfrm>
          <a:prstGeom prst="rect">
            <a:avLst/>
          </a:prstGeom>
          <a:noFill/>
          <a:ln>
            <a:noFill/>
          </a:ln>
        </p:spPr>
      </p:pic>
      <p:sp>
        <p:nvSpPr>
          <p:cNvPr id="665" name="Google Shape;665;p49"/>
          <p:cNvSpPr/>
          <p:nvPr/>
        </p:nvSpPr>
        <p:spPr>
          <a:xfrm>
            <a:off x="5591225" y="1209525"/>
            <a:ext cx="3489000" cy="37635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71" name="Google Shape;671;p5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3" name="Google Shape;673;p5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Scene Description</a:t>
            </a:r>
            <a:endParaRPr sz="3000">
              <a:solidFill>
                <a:srgbClr val="FFFFFF"/>
              </a:solidFill>
              <a:latin typeface="Calibri"/>
              <a:ea typeface="Calibri"/>
              <a:cs typeface="Calibri"/>
              <a:sym typeface="Calibri"/>
            </a:endParaRPr>
          </a:p>
        </p:txBody>
      </p:sp>
      <p:sp>
        <p:nvSpPr>
          <p:cNvPr id="674" name="Google Shape;674;p50"/>
          <p:cNvSpPr txBox="1"/>
          <p:nvPr/>
        </p:nvSpPr>
        <p:spPr>
          <a:xfrm>
            <a:off x="0" y="919000"/>
            <a:ext cx="5559600" cy="4082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Simple custom JSON format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i="1">
                <a:latin typeface="Calibri"/>
                <a:ea typeface="Calibri"/>
                <a:cs typeface="Calibri"/>
                <a:sym typeface="Calibri"/>
              </a:rPr>
              <a:t>Settings</a:t>
            </a:r>
            <a:endParaRPr sz="1800" i="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simulation properties (e.g. recursion depth)</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i="1">
                <a:latin typeface="Calibri"/>
                <a:ea typeface="Calibri"/>
                <a:cs typeface="Calibri"/>
                <a:sym typeface="Calibri"/>
              </a:rPr>
              <a:t>Objects</a:t>
            </a:r>
            <a:endParaRPr sz="1800" i="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Scene geometry</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Supports several basic shapes and triangle soups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For each object, the user can specify:</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Object properties which become available during </a:t>
            </a:r>
            <a:r>
              <a:rPr lang="el" sz="1800" b="1">
                <a:latin typeface="Calibri"/>
                <a:ea typeface="Calibri"/>
                <a:cs typeface="Calibri"/>
                <a:sym typeface="Calibri"/>
              </a:rPr>
              <a:t>Hit </a:t>
            </a:r>
            <a:r>
              <a:rPr lang="el" sz="1800">
                <a:latin typeface="Calibri"/>
                <a:ea typeface="Calibri"/>
                <a:cs typeface="Calibri"/>
                <a:sym typeface="Calibri"/>
              </a:rPr>
              <a:t>events</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3D positioning and scaling</a:t>
            </a:r>
            <a:endParaRPr sz="1800">
              <a:latin typeface="Calibri"/>
              <a:ea typeface="Calibri"/>
              <a:cs typeface="Calibri"/>
              <a:sym typeface="Calibri"/>
            </a:endParaRPr>
          </a:p>
        </p:txBody>
      </p:sp>
      <p:pic>
        <p:nvPicPr>
          <p:cNvPr id="675" name="Google Shape;675;p50"/>
          <p:cNvPicPr preferRelativeResize="0"/>
          <p:nvPr/>
        </p:nvPicPr>
        <p:blipFill rotWithShape="1">
          <a:blip r:embed="rId3">
            <a:alphaModFix/>
          </a:blip>
          <a:srcRect l="139" r="139"/>
          <a:stretch/>
        </p:blipFill>
        <p:spPr>
          <a:xfrm>
            <a:off x="5592375" y="698100"/>
            <a:ext cx="3489142" cy="4445401"/>
          </a:xfrm>
          <a:prstGeom prst="rect">
            <a:avLst/>
          </a:prstGeom>
          <a:noFill/>
          <a:ln>
            <a:noFill/>
          </a:ln>
        </p:spPr>
      </p:pic>
      <p:sp>
        <p:nvSpPr>
          <p:cNvPr id="676" name="Google Shape;676;p50"/>
          <p:cNvSpPr/>
          <p:nvPr/>
        </p:nvSpPr>
        <p:spPr>
          <a:xfrm>
            <a:off x="5591225" y="1209525"/>
            <a:ext cx="3489000" cy="37635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633875" y="1364500"/>
            <a:ext cx="3395100" cy="863400"/>
          </a:xfrm>
          <a:prstGeom prst="rect">
            <a:avLst/>
          </a:prstGeom>
          <a:no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83" name="Google Shape;683;p5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1"/>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5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Generation Stage</a:t>
            </a:r>
            <a:endParaRPr sz="3000">
              <a:solidFill>
                <a:srgbClr val="FFFFFF"/>
              </a:solidFill>
              <a:latin typeface="Calibri"/>
              <a:ea typeface="Calibri"/>
              <a:cs typeface="Calibri"/>
              <a:sym typeface="Calibri"/>
            </a:endParaRPr>
          </a:p>
        </p:txBody>
      </p:sp>
      <p:pic>
        <p:nvPicPr>
          <p:cNvPr id="686" name="Google Shape;686;p51"/>
          <p:cNvPicPr preferRelativeResize="0"/>
          <p:nvPr/>
        </p:nvPicPr>
        <p:blipFill>
          <a:blip r:embed="rId3">
            <a:alphaModFix/>
          </a:blip>
          <a:stretch>
            <a:fillRect/>
          </a:stretch>
        </p:blipFill>
        <p:spPr>
          <a:xfrm>
            <a:off x="5664650" y="698099"/>
            <a:ext cx="3326950" cy="3326950"/>
          </a:xfrm>
          <a:prstGeom prst="rect">
            <a:avLst/>
          </a:prstGeom>
          <a:noFill/>
          <a:ln>
            <a:noFill/>
          </a:ln>
        </p:spPr>
      </p:pic>
      <p:sp>
        <p:nvSpPr>
          <p:cNvPr id="687" name="Google Shape;687;p51"/>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Generate </a:t>
            </a:r>
            <a:r>
              <a:rPr lang="el" sz="1800" b="1">
                <a:latin typeface="Calibri"/>
                <a:ea typeface="Calibri"/>
                <a:cs typeface="Calibri"/>
                <a:sym typeface="Calibri"/>
              </a:rPr>
              <a:t>primary rays </a:t>
            </a:r>
            <a:r>
              <a:rPr lang="el" sz="1800">
                <a:latin typeface="Calibri"/>
                <a:ea typeface="Calibri"/>
                <a:cs typeface="Calibri"/>
                <a:sym typeface="Calibri"/>
              </a:rPr>
              <a:t>in parallel for each pixel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Typically used to set up a </a:t>
            </a:r>
            <a:r>
              <a:rPr lang="el" sz="1800" b="1">
                <a:latin typeface="Calibri"/>
                <a:ea typeface="Calibri"/>
                <a:cs typeface="Calibri"/>
                <a:sym typeface="Calibri"/>
              </a:rPr>
              <a:t>virtual camera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user has access to the </a:t>
            </a:r>
            <a:r>
              <a:rPr lang="el" sz="1800" b="1">
                <a:latin typeface="Calibri"/>
                <a:ea typeface="Calibri"/>
                <a:cs typeface="Calibri"/>
                <a:sym typeface="Calibri"/>
              </a:rPr>
              <a:t>canvas </a:t>
            </a:r>
            <a:r>
              <a:rPr lang="el" sz="1800">
                <a:latin typeface="Calibri"/>
                <a:ea typeface="Calibri"/>
                <a:cs typeface="Calibri"/>
                <a:sym typeface="Calibri"/>
              </a:rPr>
              <a:t>dimensions and each pixel’s coordinates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Rays carry a </a:t>
            </a:r>
            <a:r>
              <a:rPr lang="el" sz="1800" b="1">
                <a:latin typeface="Calibri"/>
                <a:ea typeface="Calibri"/>
                <a:cs typeface="Calibri"/>
                <a:sym typeface="Calibri"/>
              </a:rPr>
              <a:t>payload</a:t>
            </a:r>
            <a:r>
              <a:rPr lang="el" sz="1800">
                <a:latin typeface="Calibri"/>
                <a:ea typeface="Calibri"/>
                <a:cs typeface="Calibri"/>
                <a:sym typeface="Calibri"/>
              </a:rPr>
              <a:t> and the pixel’s </a:t>
            </a:r>
            <a:r>
              <a:rPr lang="el" sz="1800" b="1">
                <a:latin typeface="Calibri"/>
                <a:ea typeface="Calibri"/>
                <a:cs typeface="Calibri"/>
                <a:sym typeface="Calibri"/>
              </a:rPr>
              <a:t>accumulation </a:t>
            </a:r>
            <a:r>
              <a:rPr lang="el" sz="1800">
                <a:latin typeface="Calibri"/>
                <a:ea typeface="Calibri"/>
                <a:cs typeface="Calibri"/>
                <a:sym typeface="Calibri"/>
              </a:rPr>
              <a:t>value</a:t>
            </a:r>
            <a:r>
              <a:rPr lang="el" sz="1800" b="1">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693" name="Google Shape;693;p5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2"/>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5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Generation Stage</a:t>
            </a:r>
            <a:endParaRPr sz="3000">
              <a:solidFill>
                <a:srgbClr val="FFFFFF"/>
              </a:solidFill>
              <a:latin typeface="Calibri"/>
              <a:ea typeface="Calibri"/>
              <a:cs typeface="Calibri"/>
              <a:sym typeface="Calibri"/>
            </a:endParaRPr>
          </a:p>
        </p:txBody>
      </p:sp>
      <p:pic>
        <p:nvPicPr>
          <p:cNvPr id="696" name="Google Shape;696;p52"/>
          <p:cNvPicPr preferRelativeResize="0"/>
          <p:nvPr/>
        </p:nvPicPr>
        <p:blipFill>
          <a:blip r:embed="rId3">
            <a:alphaModFix/>
          </a:blip>
          <a:stretch>
            <a:fillRect/>
          </a:stretch>
        </p:blipFill>
        <p:spPr>
          <a:xfrm>
            <a:off x="5664650" y="698099"/>
            <a:ext cx="3326950" cy="3326950"/>
          </a:xfrm>
          <a:prstGeom prst="rect">
            <a:avLst/>
          </a:prstGeom>
          <a:noFill/>
          <a:ln>
            <a:noFill/>
          </a:ln>
        </p:spPr>
      </p:pic>
      <p:sp>
        <p:nvSpPr>
          <p:cNvPr id="697" name="Google Shape;697;p52"/>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Generate </a:t>
            </a:r>
            <a:r>
              <a:rPr lang="el" sz="1800" b="1">
                <a:latin typeface="Calibri"/>
                <a:ea typeface="Calibri"/>
                <a:cs typeface="Calibri"/>
                <a:sym typeface="Calibri"/>
              </a:rPr>
              <a:t>primary rays </a:t>
            </a:r>
            <a:r>
              <a:rPr lang="el" sz="1800">
                <a:latin typeface="Calibri"/>
                <a:ea typeface="Calibri"/>
                <a:cs typeface="Calibri"/>
                <a:sym typeface="Calibri"/>
              </a:rPr>
              <a:t>in parallel for each pixel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Typically used to set up a </a:t>
            </a:r>
            <a:r>
              <a:rPr lang="el" sz="1800" b="1">
                <a:latin typeface="Calibri"/>
                <a:ea typeface="Calibri"/>
                <a:cs typeface="Calibri"/>
                <a:sym typeface="Calibri"/>
              </a:rPr>
              <a:t>virtual camera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user has access to the </a:t>
            </a:r>
            <a:r>
              <a:rPr lang="el" sz="1800" b="1">
                <a:latin typeface="Calibri"/>
                <a:ea typeface="Calibri"/>
                <a:cs typeface="Calibri"/>
                <a:sym typeface="Calibri"/>
              </a:rPr>
              <a:t>canvas </a:t>
            </a:r>
            <a:r>
              <a:rPr lang="el" sz="1800">
                <a:latin typeface="Calibri"/>
                <a:ea typeface="Calibri"/>
                <a:cs typeface="Calibri"/>
                <a:sym typeface="Calibri"/>
              </a:rPr>
              <a:t>dimensions and each pixel’s coordinates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Rays carry a </a:t>
            </a:r>
            <a:r>
              <a:rPr lang="el" sz="1800" b="1">
                <a:latin typeface="Calibri"/>
                <a:ea typeface="Calibri"/>
                <a:cs typeface="Calibri"/>
                <a:sym typeface="Calibri"/>
              </a:rPr>
              <a:t>payload</a:t>
            </a:r>
            <a:r>
              <a:rPr lang="el" sz="1800">
                <a:latin typeface="Calibri"/>
                <a:ea typeface="Calibri"/>
                <a:cs typeface="Calibri"/>
                <a:sym typeface="Calibri"/>
              </a:rPr>
              <a:t> and the pixel’s </a:t>
            </a:r>
            <a:r>
              <a:rPr lang="el" sz="1800" b="1">
                <a:latin typeface="Calibri"/>
                <a:ea typeface="Calibri"/>
                <a:cs typeface="Calibri"/>
                <a:sym typeface="Calibri"/>
              </a:rPr>
              <a:t>accumulation </a:t>
            </a:r>
            <a:r>
              <a:rPr lang="el" sz="1800">
                <a:latin typeface="Calibri"/>
                <a:ea typeface="Calibri"/>
                <a:cs typeface="Calibri"/>
                <a:sym typeface="Calibri"/>
              </a:rPr>
              <a:t>value</a:t>
            </a:r>
            <a:r>
              <a:rPr lang="el" sz="1800" b="1">
                <a:latin typeface="Calibri"/>
                <a:ea typeface="Calibri"/>
                <a:cs typeface="Calibri"/>
                <a:sym typeface="Calibri"/>
              </a:rPr>
              <a:t> </a:t>
            </a:r>
            <a:endParaRPr sz="1800" b="1">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The user “submits” rays for intersection by appropriately setting the </a:t>
            </a:r>
            <a:r>
              <a:rPr lang="el" sz="1800" b="1" i="1">
                <a:latin typeface="Calibri"/>
                <a:ea typeface="Calibri"/>
                <a:cs typeface="Calibri"/>
                <a:sym typeface="Calibri"/>
              </a:rPr>
              <a:t>rg_RayOrigin </a:t>
            </a:r>
            <a:r>
              <a:rPr lang="el" sz="1800" i="1">
                <a:latin typeface="Calibri"/>
                <a:ea typeface="Calibri"/>
                <a:cs typeface="Calibri"/>
                <a:sym typeface="Calibri"/>
              </a:rPr>
              <a:t>and </a:t>
            </a:r>
            <a:r>
              <a:rPr lang="el" sz="1800" b="1" i="1">
                <a:latin typeface="Calibri"/>
                <a:ea typeface="Calibri"/>
                <a:cs typeface="Calibri"/>
                <a:sym typeface="Calibri"/>
              </a:rPr>
              <a:t>rg_RayDirection </a:t>
            </a:r>
            <a:r>
              <a:rPr lang="el" sz="1800">
                <a:latin typeface="Calibri"/>
                <a:ea typeface="Calibri"/>
                <a:cs typeface="Calibri"/>
                <a:sym typeface="Calibri"/>
              </a:rPr>
              <a:t>built-ins.</a:t>
            </a:r>
            <a:endParaRPr sz="18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3"/>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03" name="Google Shape;703;p53"/>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3"/>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53"/>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Generation Stage</a:t>
            </a:r>
            <a:endParaRPr sz="3000">
              <a:solidFill>
                <a:srgbClr val="FFFFFF"/>
              </a:solidFill>
              <a:latin typeface="Calibri"/>
              <a:ea typeface="Calibri"/>
              <a:cs typeface="Calibri"/>
              <a:sym typeface="Calibri"/>
            </a:endParaRPr>
          </a:p>
        </p:txBody>
      </p:sp>
      <p:pic>
        <p:nvPicPr>
          <p:cNvPr id="706" name="Google Shape;706;p53"/>
          <p:cNvPicPr preferRelativeResize="0"/>
          <p:nvPr/>
        </p:nvPicPr>
        <p:blipFill>
          <a:blip r:embed="rId3">
            <a:alphaModFix/>
          </a:blip>
          <a:stretch>
            <a:fillRect/>
          </a:stretch>
        </p:blipFill>
        <p:spPr>
          <a:xfrm>
            <a:off x="5664650" y="698099"/>
            <a:ext cx="3326950" cy="3326950"/>
          </a:xfrm>
          <a:prstGeom prst="rect">
            <a:avLst/>
          </a:prstGeom>
          <a:noFill/>
          <a:ln>
            <a:noFill/>
          </a:ln>
        </p:spPr>
      </p:pic>
      <p:sp>
        <p:nvSpPr>
          <p:cNvPr id="707" name="Google Shape;707;p53"/>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Generate </a:t>
            </a:r>
            <a:r>
              <a:rPr lang="el" sz="1800" b="1">
                <a:latin typeface="Calibri"/>
                <a:ea typeface="Calibri"/>
                <a:cs typeface="Calibri"/>
                <a:sym typeface="Calibri"/>
              </a:rPr>
              <a:t>primary rays </a:t>
            </a:r>
            <a:r>
              <a:rPr lang="el" sz="1800">
                <a:latin typeface="Calibri"/>
                <a:ea typeface="Calibri"/>
                <a:cs typeface="Calibri"/>
                <a:sym typeface="Calibri"/>
              </a:rPr>
              <a:t>in parallel for each pixel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Typically used to set up a </a:t>
            </a:r>
            <a:r>
              <a:rPr lang="el" sz="1800" b="1">
                <a:latin typeface="Calibri"/>
                <a:ea typeface="Calibri"/>
                <a:cs typeface="Calibri"/>
                <a:sym typeface="Calibri"/>
              </a:rPr>
              <a:t>virtual camera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user has access to the </a:t>
            </a:r>
            <a:r>
              <a:rPr lang="el" sz="1800" b="1">
                <a:latin typeface="Calibri"/>
                <a:ea typeface="Calibri"/>
                <a:cs typeface="Calibri"/>
                <a:sym typeface="Calibri"/>
              </a:rPr>
              <a:t>canvas </a:t>
            </a:r>
            <a:r>
              <a:rPr lang="el" sz="1800">
                <a:latin typeface="Calibri"/>
                <a:ea typeface="Calibri"/>
                <a:cs typeface="Calibri"/>
                <a:sym typeface="Calibri"/>
              </a:rPr>
              <a:t>dimensions and each pixel’s coordinates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Rays carry a </a:t>
            </a:r>
            <a:r>
              <a:rPr lang="el" sz="1800" b="1">
                <a:latin typeface="Calibri"/>
                <a:ea typeface="Calibri"/>
                <a:cs typeface="Calibri"/>
                <a:sym typeface="Calibri"/>
              </a:rPr>
              <a:t>payload</a:t>
            </a:r>
            <a:r>
              <a:rPr lang="el" sz="1800">
                <a:latin typeface="Calibri"/>
                <a:ea typeface="Calibri"/>
                <a:cs typeface="Calibri"/>
                <a:sym typeface="Calibri"/>
              </a:rPr>
              <a:t> and the pixel’s </a:t>
            </a:r>
            <a:r>
              <a:rPr lang="el" sz="1800" b="1">
                <a:latin typeface="Calibri"/>
                <a:ea typeface="Calibri"/>
                <a:cs typeface="Calibri"/>
                <a:sym typeface="Calibri"/>
              </a:rPr>
              <a:t>accumulation </a:t>
            </a:r>
            <a:r>
              <a:rPr lang="el" sz="1800">
                <a:latin typeface="Calibri"/>
                <a:ea typeface="Calibri"/>
                <a:cs typeface="Calibri"/>
                <a:sym typeface="Calibri"/>
              </a:rPr>
              <a:t>value</a:t>
            </a:r>
            <a:r>
              <a:rPr lang="el" sz="1800" b="1">
                <a:latin typeface="Calibri"/>
                <a:ea typeface="Calibri"/>
                <a:cs typeface="Calibri"/>
                <a:sym typeface="Calibri"/>
              </a:rPr>
              <a:t> </a:t>
            </a:r>
            <a:endParaRPr sz="1800" b="1">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The user “submits” rays for intersection by appropriately setting the </a:t>
            </a:r>
            <a:r>
              <a:rPr lang="el" sz="1800" b="1" i="1">
                <a:latin typeface="Calibri"/>
                <a:ea typeface="Calibri"/>
                <a:cs typeface="Calibri"/>
                <a:sym typeface="Calibri"/>
              </a:rPr>
              <a:t>rg_RayOrigin </a:t>
            </a:r>
            <a:r>
              <a:rPr lang="el" sz="1800" i="1">
                <a:latin typeface="Calibri"/>
                <a:ea typeface="Calibri"/>
                <a:cs typeface="Calibri"/>
                <a:sym typeface="Calibri"/>
              </a:rPr>
              <a:t>and </a:t>
            </a:r>
            <a:r>
              <a:rPr lang="el" sz="1800" b="1" i="1">
                <a:latin typeface="Calibri"/>
                <a:ea typeface="Calibri"/>
                <a:cs typeface="Calibri"/>
                <a:sym typeface="Calibri"/>
              </a:rPr>
              <a:t>rg_RayDirection </a:t>
            </a:r>
            <a:r>
              <a:rPr lang="el" sz="1800">
                <a:latin typeface="Calibri"/>
                <a:ea typeface="Calibri"/>
                <a:cs typeface="Calibri"/>
                <a:sym typeface="Calibri"/>
              </a:rPr>
              <a:t>built-ins.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Ray payload and accumulation are initialized through </a:t>
            </a:r>
            <a:r>
              <a:rPr lang="el" sz="1800" b="1" i="1">
                <a:solidFill>
                  <a:schemeClr val="dk1"/>
                </a:solidFill>
                <a:latin typeface="Calibri"/>
                <a:ea typeface="Calibri"/>
                <a:cs typeface="Calibri"/>
                <a:sym typeface="Calibri"/>
              </a:rPr>
              <a:t>rg_PayloadX </a:t>
            </a:r>
            <a:r>
              <a:rPr lang="el" sz="1800" i="1">
                <a:solidFill>
                  <a:schemeClr val="dk1"/>
                </a:solidFill>
                <a:latin typeface="Calibri"/>
                <a:ea typeface="Calibri"/>
                <a:cs typeface="Calibri"/>
                <a:sym typeface="Calibri"/>
              </a:rPr>
              <a:t>and </a:t>
            </a:r>
            <a:r>
              <a:rPr lang="el" sz="1800" b="1" i="1">
                <a:solidFill>
                  <a:schemeClr val="dk1"/>
                </a:solidFill>
                <a:latin typeface="Calibri"/>
                <a:ea typeface="Calibri"/>
                <a:cs typeface="Calibri"/>
                <a:sym typeface="Calibri"/>
              </a:rPr>
              <a:t>rg_Accumulation</a:t>
            </a:r>
            <a:r>
              <a:rPr lang="el" sz="1800" i="1">
                <a:solidFill>
                  <a:schemeClr val="dk1"/>
                </a:solidFill>
                <a:latin typeface="Calibri"/>
                <a:ea typeface="Calibri"/>
                <a:cs typeface="Calibri"/>
                <a:sym typeface="Calibri"/>
              </a:rPr>
              <a:t>.</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5" name="Google Shape;85;p1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APIs</a:t>
            </a:r>
            <a:endParaRPr sz="3000">
              <a:solidFill>
                <a:srgbClr val="FFFFFF"/>
              </a:solidFill>
              <a:latin typeface="Calibri"/>
              <a:ea typeface="Calibri"/>
              <a:cs typeface="Calibri"/>
              <a:sym typeface="Calibri"/>
            </a:endParaRPr>
          </a:p>
        </p:txBody>
      </p:sp>
      <p:sp>
        <p:nvSpPr>
          <p:cNvPr id="88" name="Google Shape;88;p16"/>
          <p:cNvSpPr txBox="1"/>
          <p:nvPr/>
        </p:nvSpPr>
        <p:spPr>
          <a:xfrm>
            <a:off x="0" y="758050"/>
            <a:ext cx="9144000" cy="438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tracing is rapidly being introduced in modern graphics APIs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13" name="Google Shape;713;p5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p5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Generation Stage</a:t>
            </a:r>
            <a:endParaRPr sz="3000">
              <a:solidFill>
                <a:srgbClr val="FFFFFF"/>
              </a:solidFill>
              <a:latin typeface="Calibri"/>
              <a:ea typeface="Calibri"/>
              <a:cs typeface="Calibri"/>
              <a:sym typeface="Calibri"/>
            </a:endParaRPr>
          </a:p>
        </p:txBody>
      </p:sp>
      <p:pic>
        <p:nvPicPr>
          <p:cNvPr id="716" name="Google Shape;716;p54"/>
          <p:cNvPicPr preferRelativeResize="0"/>
          <p:nvPr/>
        </p:nvPicPr>
        <p:blipFill>
          <a:blip r:embed="rId3">
            <a:alphaModFix/>
          </a:blip>
          <a:stretch>
            <a:fillRect/>
          </a:stretch>
        </p:blipFill>
        <p:spPr>
          <a:xfrm>
            <a:off x="5664650" y="698099"/>
            <a:ext cx="3326950" cy="3326950"/>
          </a:xfrm>
          <a:prstGeom prst="rect">
            <a:avLst/>
          </a:prstGeom>
          <a:noFill/>
          <a:ln>
            <a:noFill/>
          </a:ln>
        </p:spPr>
      </p:pic>
      <p:sp>
        <p:nvSpPr>
          <p:cNvPr id="717" name="Google Shape;717;p54"/>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Generate </a:t>
            </a:r>
            <a:r>
              <a:rPr lang="el" sz="1800" b="1">
                <a:latin typeface="Calibri"/>
                <a:ea typeface="Calibri"/>
                <a:cs typeface="Calibri"/>
                <a:sym typeface="Calibri"/>
              </a:rPr>
              <a:t>primary rays </a:t>
            </a:r>
            <a:r>
              <a:rPr lang="el" sz="1800">
                <a:latin typeface="Calibri"/>
                <a:ea typeface="Calibri"/>
                <a:cs typeface="Calibri"/>
                <a:sym typeface="Calibri"/>
              </a:rPr>
              <a:t>in parallel for each pixel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Typically used to set up a </a:t>
            </a:r>
            <a:r>
              <a:rPr lang="el" sz="1800" b="1">
                <a:latin typeface="Calibri"/>
                <a:ea typeface="Calibri"/>
                <a:cs typeface="Calibri"/>
                <a:sym typeface="Calibri"/>
              </a:rPr>
              <a:t>virtual camera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user has access to the </a:t>
            </a:r>
            <a:r>
              <a:rPr lang="el" sz="1800" b="1">
                <a:latin typeface="Calibri"/>
                <a:ea typeface="Calibri"/>
                <a:cs typeface="Calibri"/>
                <a:sym typeface="Calibri"/>
              </a:rPr>
              <a:t>canvas </a:t>
            </a:r>
            <a:r>
              <a:rPr lang="el" sz="1800">
                <a:latin typeface="Calibri"/>
                <a:ea typeface="Calibri"/>
                <a:cs typeface="Calibri"/>
                <a:sym typeface="Calibri"/>
              </a:rPr>
              <a:t>dimensions and each pixel’s coordinates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Rays carry a </a:t>
            </a:r>
            <a:r>
              <a:rPr lang="el" sz="1800" b="1">
                <a:latin typeface="Calibri"/>
                <a:ea typeface="Calibri"/>
                <a:cs typeface="Calibri"/>
                <a:sym typeface="Calibri"/>
              </a:rPr>
              <a:t>payload</a:t>
            </a:r>
            <a:r>
              <a:rPr lang="el" sz="1800">
                <a:latin typeface="Calibri"/>
                <a:ea typeface="Calibri"/>
                <a:cs typeface="Calibri"/>
                <a:sym typeface="Calibri"/>
              </a:rPr>
              <a:t> and the pixel’s </a:t>
            </a:r>
            <a:r>
              <a:rPr lang="el" sz="1800" b="1">
                <a:latin typeface="Calibri"/>
                <a:ea typeface="Calibri"/>
                <a:cs typeface="Calibri"/>
                <a:sym typeface="Calibri"/>
              </a:rPr>
              <a:t>accumulation </a:t>
            </a:r>
            <a:r>
              <a:rPr lang="el" sz="1800">
                <a:latin typeface="Calibri"/>
                <a:ea typeface="Calibri"/>
                <a:cs typeface="Calibri"/>
                <a:sym typeface="Calibri"/>
              </a:rPr>
              <a:t>value</a:t>
            </a:r>
            <a:r>
              <a:rPr lang="el" sz="1800" b="1">
                <a:latin typeface="Calibri"/>
                <a:ea typeface="Calibri"/>
                <a:cs typeface="Calibri"/>
                <a:sym typeface="Calibri"/>
              </a:rPr>
              <a:t> </a:t>
            </a:r>
            <a:endParaRPr sz="1800" b="1">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The user “submits” rays for intersection by appropriately setting the </a:t>
            </a:r>
            <a:r>
              <a:rPr lang="el" sz="1800" b="1" i="1">
                <a:latin typeface="Calibri"/>
                <a:ea typeface="Calibri"/>
                <a:cs typeface="Calibri"/>
                <a:sym typeface="Calibri"/>
              </a:rPr>
              <a:t>rg_RayOrigin </a:t>
            </a:r>
            <a:r>
              <a:rPr lang="el" sz="1800" i="1">
                <a:latin typeface="Calibri"/>
                <a:ea typeface="Calibri"/>
                <a:cs typeface="Calibri"/>
                <a:sym typeface="Calibri"/>
              </a:rPr>
              <a:t>and </a:t>
            </a:r>
            <a:r>
              <a:rPr lang="el" sz="1800" b="1" i="1">
                <a:latin typeface="Calibri"/>
                <a:ea typeface="Calibri"/>
                <a:cs typeface="Calibri"/>
                <a:sym typeface="Calibri"/>
              </a:rPr>
              <a:t>rg_RayDirection </a:t>
            </a:r>
            <a:r>
              <a:rPr lang="el" sz="1800">
                <a:latin typeface="Calibri"/>
                <a:ea typeface="Calibri"/>
                <a:cs typeface="Calibri"/>
                <a:sym typeface="Calibri"/>
              </a:rPr>
              <a:t>built-ins.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Ray payload and accumulation are initialized through </a:t>
            </a:r>
            <a:r>
              <a:rPr lang="el" sz="1800" b="1" i="1">
                <a:solidFill>
                  <a:schemeClr val="dk1"/>
                </a:solidFill>
                <a:latin typeface="Calibri"/>
                <a:ea typeface="Calibri"/>
                <a:cs typeface="Calibri"/>
                <a:sym typeface="Calibri"/>
              </a:rPr>
              <a:t>rg_PayloadX </a:t>
            </a:r>
            <a:r>
              <a:rPr lang="el" sz="1800" i="1">
                <a:solidFill>
                  <a:schemeClr val="dk1"/>
                </a:solidFill>
                <a:latin typeface="Calibri"/>
                <a:ea typeface="Calibri"/>
                <a:cs typeface="Calibri"/>
                <a:sym typeface="Calibri"/>
              </a:rPr>
              <a:t>and </a:t>
            </a:r>
            <a:r>
              <a:rPr lang="el" sz="1800" b="1" i="1">
                <a:solidFill>
                  <a:schemeClr val="dk1"/>
                </a:solidFill>
                <a:latin typeface="Calibri"/>
                <a:ea typeface="Calibri"/>
                <a:cs typeface="Calibri"/>
                <a:sym typeface="Calibri"/>
              </a:rPr>
              <a:t>rg_Accumulation</a:t>
            </a:r>
            <a:r>
              <a:rPr lang="el" sz="1800" i="1">
                <a:solidFill>
                  <a:schemeClr val="dk1"/>
                </a:solidFill>
                <a:latin typeface="Calibri"/>
                <a:ea typeface="Calibri"/>
                <a:cs typeface="Calibri"/>
                <a:sym typeface="Calibri"/>
              </a:rPr>
              <a:t>.</a:t>
            </a:r>
            <a:endParaRPr sz="1800">
              <a:latin typeface="Calibri"/>
              <a:ea typeface="Calibri"/>
              <a:cs typeface="Calibri"/>
              <a:sym typeface="Calibri"/>
            </a:endParaRPr>
          </a:p>
        </p:txBody>
      </p:sp>
      <p:pic>
        <p:nvPicPr>
          <p:cNvPr id="718" name="Google Shape;718;p54"/>
          <p:cNvPicPr preferRelativeResize="0"/>
          <p:nvPr/>
        </p:nvPicPr>
        <p:blipFill>
          <a:blip r:embed="rId4">
            <a:alphaModFix/>
          </a:blip>
          <a:stretch>
            <a:fillRect/>
          </a:stretch>
        </p:blipFill>
        <p:spPr>
          <a:xfrm>
            <a:off x="6939850" y="4081900"/>
            <a:ext cx="2050600" cy="958575"/>
          </a:xfrm>
          <a:prstGeom prst="rect">
            <a:avLst/>
          </a:prstGeom>
          <a:noFill/>
          <a:ln>
            <a:noFill/>
          </a:ln>
          <a:effectLst>
            <a:outerShdw blurRad="100013" algn="bl" rotWithShape="0">
              <a:srgbClr val="000000">
                <a:alpha val="50000"/>
              </a:srgbClr>
            </a:outerShdw>
          </a:effectLst>
        </p:spPr>
      </p:pic>
      <p:cxnSp>
        <p:nvCxnSpPr>
          <p:cNvPr id="719" name="Google Shape;719;p54"/>
          <p:cNvCxnSpPr/>
          <p:nvPr/>
        </p:nvCxnSpPr>
        <p:spPr>
          <a:xfrm rot="10800000">
            <a:off x="6226225" y="4025175"/>
            <a:ext cx="741000" cy="71100"/>
          </a:xfrm>
          <a:prstGeom prst="straightConnector1">
            <a:avLst/>
          </a:prstGeom>
          <a:noFill/>
          <a:ln w="9525" cap="flat" cmpd="sng">
            <a:solidFill>
              <a:schemeClr val="dk2"/>
            </a:solidFill>
            <a:prstDash val="solid"/>
            <a:round/>
            <a:headEnd type="none" w="med" len="med"/>
            <a:tailEnd type="none" w="med" len="med"/>
          </a:ln>
        </p:spPr>
      </p:cxnSp>
      <p:cxnSp>
        <p:nvCxnSpPr>
          <p:cNvPr id="720" name="Google Shape;720;p54"/>
          <p:cNvCxnSpPr/>
          <p:nvPr/>
        </p:nvCxnSpPr>
        <p:spPr>
          <a:xfrm>
            <a:off x="5677800" y="4025050"/>
            <a:ext cx="1275000" cy="1025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26" name="Google Shape;726;p5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8" name="Google Shape;728;p5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Miss/Hit Stage</a:t>
            </a:r>
            <a:endParaRPr sz="3000">
              <a:solidFill>
                <a:srgbClr val="FFFFFF"/>
              </a:solidFill>
              <a:latin typeface="Calibri"/>
              <a:ea typeface="Calibri"/>
              <a:cs typeface="Calibri"/>
              <a:sym typeface="Calibri"/>
            </a:endParaRPr>
          </a:p>
        </p:txBody>
      </p:sp>
      <p:pic>
        <p:nvPicPr>
          <p:cNvPr id="729" name="Google Shape;729;p55"/>
          <p:cNvPicPr preferRelativeResize="0"/>
          <p:nvPr/>
        </p:nvPicPr>
        <p:blipFill>
          <a:blip r:embed="rId3">
            <a:alphaModFix/>
          </a:blip>
          <a:stretch>
            <a:fillRect/>
          </a:stretch>
        </p:blipFill>
        <p:spPr>
          <a:xfrm>
            <a:off x="5523900" y="1196775"/>
            <a:ext cx="3309825" cy="3309799"/>
          </a:xfrm>
          <a:prstGeom prst="rect">
            <a:avLst/>
          </a:prstGeom>
          <a:noFill/>
          <a:ln>
            <a:noFill/>
          </a:ln>
        </p:spPr>
      </p:pic>
      <p:sp>
        <p:nvSpPr>
          <p:cNvPr id="730" name="Google Shape;730;p55"/>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Previously submitted rays are intersected with the scene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 </a:t>
            </a:r>
            <a:r>
              <a:rPr lang="el" sz="1800" b="1">
                <a:latin typeface="Calibri"/>
                <a:ea typeface="Calibri"/>
                <a:cs typeface="Calibri"/>
                <a:sym typeface="Calibri"/>
              </a:rPr>
              <a:t>Miss </a:t>
            </a:r>
            <a:r>
              <a:rPr lang="el" sz="1800">
                <a:latin typeface="Calibri"/>
                <a:ea typeface="Calibri"/>
                <a:cs typeface="Calibri"/>
                <a:sym typeface="Calibri"/>
              </a:rPr>
              <a:t>or </a:t>
            </a:r>
            <a:r>
              <a:rPr lang="el" sz="1800" b="1">
                <a:latin typeface="Calibri"/>
                <a:ea typeface="Calibri"/>
                <a:cs typeface="Calibri"/>
                <a:sym typeface="Calibri"/>
              </a:rPr>
              <a:t>Hit </a:t>
            </a:r>
            <a:r>
              <a:rPr lang="el" sz="1800">
                <a:latin typeface="Calibri"/>
                <a:ea typeface="Calibri"/>
                <a:cs typeface="Calibri"/>
                <a:sym typeface="Calibri"/>
              </a:rPr>
              <a:t>event is triggered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Local shading and next event estimation commonly take place in this stage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In-shader visibility queries can be performed using </a:t>
            </a:r>
            <a:r>
              <a:rPr lang="el" sz="1800" b="1" i="1">
                <a:latin typeface="Calibri"/>
                <a:ea typeface="Calibri"/>
                <a:cs typeface="Calibri"/>
                <a:sym typeface="Calibri"/>
              </a:rPr>
              <a:t>rg_TraceOcclusion</a:t>
            </a:r>
            <a:endParaRPr sz="18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5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36" name="Google Shape;736;p5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6"/>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p5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Miss/Hit Stage</a:t>
            </a:r>
            <a:endParaRPr sz="3000">
              <a:solidFill>
                <a:srgbClr val="FFFFFF"/>
              </a:solidFill>
              <a:latin typeface="Calibri"/>
              <a:ea typeface="Calibri"/>
              <a:cs typeface="Calibri"/>
              <a:sym typeface="Calibri"/>
            </a:endParaRPr>
          </a:p>
        </p:txBody>
      </p:sp>
      <p:pic>
        <p:nvPicPr>
          <p:cNvPr id="739" name="Google Shape;739;p56"/>
          <p:cNvPicPr preferRelativeResize="0"/>
          <p:nvPr/>
        </p:nvPicPr>
        <p:blipFill>
          <a:blip r:embed="rId3">
            <a:alphaModFix/>
          </a:blip>
          <a:stretch>
            <a:fillRect/>
          </a:stretch>
        </p:blipFill>
        <p:spPr>
          <a:xfrm>
            <a:off x="5523900" y="1196775"/>
            <a:ext cx="3309825" cy="3309799"/>
          </a:xfrm>
          <a:prstGeom prst="rect">
            <a:avLst/>
          </a:prstGeom>
          <a:noFill/>
          <a:ln>
            <a:noFill/>
          </a:ln>
        </p:spPr>
      </p:pic>
      <p:sp>
        <p:nvSpPr>
          <p:cNvPr id="740" name="Google Shape;740;p56"/>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Previously submitted rays are intersected with the scene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 </a:t>
            </a:r>
            <a:r>
              <a:rPr lang="el" sz="1800" b="1">
                <a:solidFill>
                  <a:schemeClr val="dk1"/>
                </a:solidFill>
                <a:latin typeface="Calibri"/>
                <a:ea typeface="Calibri"/>
                <a:cs typeface="Calibri"/>
                <a:sym typeface="Calibri"/>
              </a:rPr>
              <a:t>Miss </a:t>
            </a:r>
            <a:r>
              <a:rPr lang="el" sz="1800">
                <a:solidFill>
                  <a:schemeClr val="dk1"/>
                </a:solidFill>
                <a:latin typeface="Calibri"/>
                <a:ea typeface="Calibri"/>
                <a:cs typeface="Calibri"/>
                <a:sym typeface="Calibri"/>
              </a:rPr>
              <a:t>or </a:t>
            </a:r>
            <a:r>
              <a:rPr lang="el" sz="1800" b="1">
                <a:solidFill>
                  <a:schemeClr val="dk1"/>
                </a:solidFill>
                <a:latin typeface="Calibri"/>
                <a:ea typeface="Calibri"/>
                <a:cs typeface="Calibri"/>
                <a:sym typeface="Calibri"/>
              </a:rPr>
              <a:t>Hit </a:t>
            </a:r>
            <a:r>
              <a:rPr lang="el" sz="1800">
                <a:solidFill>
                  <a:schemeClr val="dk1"/>
                </a:solidFill>
                <a:latin typeface="Calibri"/>
                <a:ea typeface="Calibri"/>
                <a:cs typeface="Calibri"/>
                <a:sym typeface="Calibri"/>
              </a:rPr>
              <a:t>event is triggered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Local shading and next event estimation commonly take place in this stage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In-shader visibility queries can be performed using </a:t>
            </a:r>
            <a:r>
              <a:rPr lang="el" sz="1800" b="1" i="1">
                <a:solidFill>
                  <a:schemeClr val="dk1"/>
                </a:solidFill>
                <a:latin typeface="Calibri"/>
                <a:ea typeface="Calibri"/>
                <a:cs typeface="Calibri"/>
                <a:sym typeface="Calibri"/>
              </a:rPr>
              <a:t>rg_TraceOcclusion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The user “submits” new </a:t>
            </a:r>
            <a:r>
              <a:rPr lang="el" sz="1800" b="1">
                <a:latin typeface="Calibri"/>
                <a:ea typeface="Calibri"/>
                <a:cs typeface="Calibri"/>
                <a:sym typeface="Calibri"/>
              </a:rPr>
              <a:t>secondary rays</a:t>
            </a:r>
            <a:r>
              <a:rPr lang="el" sz="1800">
                <a:latin typeface="Calibri"/>
                <a:ea typeface="Calibri"/>
                <a:cs typeface="Calibri"/>
                <a:sym typeface="Calibri"/>
              </a:rPr>
              <a:t> for intersection by appropriately setting the </a:t>
            </a:r>
            <a:r>
              <a:rPr lang="el" sz="1800" b="1" i="1">
                <a:latin typeface="Calibri"/>
                <a:ea typeface="Calibri"/>
                <a:cs typeface="Calibri"/>
                <a:sym typeface="Calibri"/>
              </a:rPr>
              <a:t>rg_RayOrigin </a:t>
            </a:r>
            <a:r>
              <a:rPr lang="el" sz="1800" i="1">
                <a:latin typeface="Calibri"/>
                <a:ea typeface="Calibri"/>
                <a:cs typeface="Calibri"/>
                <a:sym typeface="Calibri"/>
              </a:rPr>
              <a:t>and </a:t>
            </a:r>
            <a:r>
              <a:rPr lang="el" sz="1800" b="1" i="1">
                <a:latin typeface="Calibri"/>
                <a:ea typeface="Calibri"/>
                <a:cs typeface="Calibri"/>
                <a:sym typeface="Calibri"/>
              </a:rPr>
              <a:t>rg_RayDirection </a:t>
            </a:r>
            <a:r>
              <a:rPr lang="el" sz="1800">
                <a:latin typeface="Calibri"/>
                <a:ea typeface="Calibri"/>
                <a:cs typeface="Calibri"/>
                <a:sym typeface="Calibri"/>
              </a:rPr>
              <a:t>built-ins.</a:t>
            </a:r>
            <a:endParaRPr sz="18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5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46" name="Google Shape;746;p5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7"/>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5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Miss/Hit Stage</a:t>
            </a:r>
            <a:endParaRPr sz="3000">
              <a:solidFill>
                <a:srgbClr val="FFFFFF"/>
              </a:solidFill>
              <a:latin typeface="Calibri"/>
              <a:ea typeface="Calibri"/>
              <a:cs typeface="Calibri"/>
              <a:sym typeface="Calibri"/>
            </a:endParaRPr>
          </a:p>
        </p:txBody>
      </p:sp>
      <p:pic>
        <p:nvPicPr>
          <p:cNvPr id="749" name="Google Shape;749;p57"/>
          <p:cNvPicPr preferRelativeResize="0"/>
          <p:nvPr/>
        </p:nvPicPr>
        <p:blipFill>
          <a:blip r:embed="rId3">
            <a:alphaModFix/>
          </a:blip>
          <a:stretch>
            <a:fillRect/>
          </a:stretch>
        </p:blipFill>
        <p:spPr>
          <a:xfrm>
            <a:off x="5523900" y="1196775"/>
            <a:ext cx="3309825" cy="3309799"/>
          </a:xfrm>
          <a:prstGeom prst="rect">
            <a:avLst/>
          </a:prstGeom>
          <a:noFill/>
          <a:ln>
            <a:noFill/>
          </a:ln>
        </p:spPr>
      </p:pic>
      <p:sp>
        <p:nvSpPr>
          <p:cNvPr id="750" name="Google Shape;750;p57"/>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Previously submitted rays are intersected with the scene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 </a:t>
            </a:r>
            <a:r>
              <a:rPr lang="el" sz="1800" b="1">
                <a:solidFill>
                  <a:schemeClr val="dk1"/>
                </a:solidFill>
                <a:latin typeface="Calibri"/>
                <a:ea typeface="Calibri"/>
                <a:cs typeface="Calibri"/>
                <a:sym typeface="Calibri"/>
              </a:rPr>
              <a:t>Miss </a:t>
            </a:r>
            <a:r>
              <a:rPr lang="el" sz="1800">
                <a:solidFill>
                  <a:schemeClr val="dk1"/>
                </a:solidFill>
                <a:latin typeface="Calibri"/>
                <a:ea typeface="Calibri"/>
                <a:cs typeface="Calibri"/>
                <a:sym typeface="Calibri"/>
              </a:rPr>
              <a:t>or </a:t>
            </a:r>
            <a:r>
              <a:rPr lang="el" sz="1800" b="1">
                <a:solidFill>
                  <a:schemeClr val="dk1"/>
                </a:solidFill>
                <a:latin typeface="Calibri"/>
                <a:ea typeface="Calibri"/>
                <a:cs typeface="Calibri"/>
                <a:sym typeface="Calibri"/>
              </a:rPr>
              <a:t>Hit </a:t>
            </a:r>
            <a:r>
              <a:rPr lang="el" sz="1800">
                <a:solidFill>
                  <a:schemeClr val="dk1"/>
                </a:solidFill>
                <a:latin typeface="Calibri"/>
                <a:ea typeface="Calibri"/>
                <a:cs typeface="Calibri"/>
                <a:sym typeface="Calibri"/>
              </a:rPr>
              <a:t>event is triggered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Local shading and next event estimation commonly take place in this stage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In-shader visibility queries can be performed using </a:t>
            </a:r>
            <a:r>
              <a:rPr lang="el" sz="1800" b="1" i="1">
                <a:solidFill>
                  <a:schemeClr val="dk1"/>
                </a:solidFill>
                <a:latin typeface="Calibri"/>
                <a:ea typeface="Calibri"/>
                <a:cs typeface="Calibri"/>
                <a:sym typeface="Calibri"/>
              </a:rPr>
              <a:t>rg_TraceOcclusion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The user “submits” new </a:t>
            </a:r>
            <a:r>
              <a:rPr lang="el" sz="1800" b="1">
                <a:latin typeface="Calibri"/>
                <a:ea typeface="Calibri"/>
                <a:cs typeface="Calibri"/>
                <a:sym typeface="Calibri"/>
              </a:rPr>
              <a:t>secondary rays</a:t>
            </a:r>
            <a:r>
              <a:rPr lang="el" sz="1800">
                <a:latin typeface="Calibri"/>
                <a:ea typeface="Calibri"/>
                <a:cs typeface="Calibri"/>
                <a:sym typeface="Calibri"/>
              </a:rPr>
              <a:t> for intersection by appropriately setting the </a:t>
            </a:r>
            <a:r>
              <a:rPr lang="el" sz="1800" b="1" i="1">
                <a:latin typeface="Calibri"/>
                <a:ea typeface="Calibri"/>
                <a:cs typeface="Calibri"/>
                <a:sym typeface="Calibri"/>
              </a:rPr>
              <a:t>rg_RayOrigin </a:t>
            </a:r>
            <a:r>
              <a:rPr lang="el" sz="1800" i="1">
                <a:latin typeface="Calibri"/>
                <a:ea typeface="Calibri"/>
                <a:cs typeface="Calibri"/>
                <a:sym typeface="Calibri"/>
              </a:rPr>
              <a:t>and </a:t>
            </a:r>
            <a:r>
              <a:rPr lang="el" sz="1800" b="1" i="1">
                <a:latin typeface="Calibri"/>
                <a:ea typeface="Calibri"/>
                <a:cs typeface="Calibri"/>
                <a:sym typeface="Calibri"/>
              </a:rPr>
              <a:t>rg_RayDirection </a:t>
            </a:r>
            <a:r>
              <a:rPr lang="el" sz="1800">
                <a:latin typeface="Calibri"/>
                <a:ea typeface="Calibri"/>
                <a:cs typeface="Calibri"/>
                <a:sym typeface="Calibri"/>
              </a:rPr>
              <a:t>built-ins.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Ray payload and accumulation are updated through </a:t>
            </a:r>
            <a:r>
              <a:rPr lang="el" sz="1800" b="1" i="1">
                <a:solidFill>
                  <a:schemeClr val="dk1"/>
                </a:solidFill>
                <a:latin typeface="Calibri"/>
                <a:ea typeface="Calibri"/>
                <a:cs typeface="Calibri"/>
                <a:sym typeface="Calibri"/>
              </a:rPr>
              <a:t>rg_PayloadX </a:t>
            </a:r>
            <a:r>
              <a:rPr lang="el" sz="1800" i="1">
                <a:solidFill>
                  <a:schemeClr val="dk1"/>
                </a:solidFill>
                <a:latin typeface="Calibri"/>
                <a:ea typeface="Calibri"/>
                <a:cs typeface="Calibri"/>
                <a:sym typeface="Calibri"/>
              </a:rPr>
              <a:t>and </a:t>
            </a:r>
            <a:r>
              <a:rPr lang="el" sz="1800" b="1" i="1">
                <a:solidFill>
                  <a:schemeClr val="dk1"/>
                </a:solidFill>
                <a:latin typeface="Calibri"/>
                <a:ea typeface="Calibri"/>
                <a:cs typeface="Calibri"/>
                <a:sym typeface="Calibri"/>
              </a:rPr>
              <a:t>rg_Accumulation</a:t>
            </a:r>
            <a:r>
              <a:rPr lang="el" sz="1800" i="1">
                <a:solidFill>
                  <a:schemeClr val="dk1"/>
                </a:solidFill>
                <a:latin typeface="Calibri"/>
                <a:ea typeface="Calibri"/>
                <a:cs typeface="Calibri"/>
                <a:sym typeface="Calibri"/>
              </a:rPr>
              <a:t>.</a:t>
            </a:r>
            <a:endParaRPr sz="18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56" name="Google Shape;756;p5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8"/>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p5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Miss/Hit Stage</a:t>
            </a:r>
            <a:endParaRPr sz="3000">
              <a:solidFill>
                <a:srgbClr val="FFFFFF"/>
              </a:solidFill>
              <a:latin typeface="Calibri"/>
              <a:ea typeface="Calibri"/>
              <a:cs typeface="Calibri"/>
              <a:sym typeface="Calibri"/>
            </a:endParaRPr>
          </a:p>
        </p:txBody>
      </p:sp>
      <p:pic>
        <p:nvPicPr>
          <p:cNvPr id="759" name="Google Shape;759;p58"/>
          <p:cNvPicPr preferRelativeResize="0"/>
          <p:nvPr/>
        </p:nvPicPr>
        <p:blipFill>
          <a:blip r:embed="rId3">
            <a:alphaModFix/>
          </a:blip>
          <a:stretch>
            <a:fillRect/>
          </a:stretch>
        </p:blipFill>
        <p:spPr>
          <a:xfrm>
            <a:off x="5523900" y="1196775"/>
            <a:ext cx="3309825" cy="3309799"/>
          </a:xfrm>
          <a:prstGeom prst="rect">
            <a:avLst/>
          </a:prstGeom>
          <a:noFill/>
          <a:ln>
            <a:noFill/>
          </a:ln>
        </p:spPr>
      </p:pic>
      <p:sp>
        <p:nvSpPr>
          <p:cNvPr id="760" name="Google Shape;760;p58"/>
          <p:cNvSpPr txBox="1"/>
          <p:nvPr/>
        </p:nvSpPr>
        <p:spPr>
          <a:xfrm>
            <a:off x="0" y="698100"/>
            <a:ext cx="5407200" cy="438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Previously submitted rays are intersected with the scene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 </a:t>
            </a:r>
            <a:r>
              <a:rPr lang="el" sz="1800" b="1">
                <a:solidFill>
                  <a:schemeClr val="dk1"/>
                </a:solidFill>
                <a:latin typeface="Calibri"/>
                <a:ea typeface="Calibri"/>
                <a:cs typeface="Calibri"/>
                <a:sym typeface="Calibri"/>
              </a:rPr>
              <a:t>Miss </a:t>
            </a:r>
            <a:r>
              <a:rPr lang="el" sz="1800">
                <a:solidFill>
                  <a:schemeClr val="dk1"/>
                </a:solidFill>
                <a:latin typeface="Calibri"/>
                <a:ea typeface="Calibri"/>
                <a:cs typeface="Calibri"/>
                <a:sym typeface="Calibri"/>
              </a:rPr>
              <a:t>or </a:t>
            </a:r>
            <a:r>
              <a:rPr lang="el" sz="1800" b="1">
                <a:solidFill>
                  <a:schemeClr val="dk1"/>
                </a:solidFill>
                <a:latin typeface="Calibri"/>
                <a:ea typeface="Calibri"/>
                <a:cs typeface="Calibri"/>
                <a:sym typeface="Calibri"/>
              </a:rPr>
              <a:t>Hit </a:t>
            </a:r>
            <a:r>
              <a:rPr lang="el" sz="1800">
                <a:solidFill>
                  <a:schemeClr val="dk1"/>
                </a:solidFill>
                <a:latin typeface="Calibri"/>
                <a:ea typeface="Calibri"/>
                <a:cs typeface="Calibri"/>
                <a:sym typeface="Calibri"/>
              </a:rPr>
              <a:t>event is triggered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Local shading and next event estimation commonly take place in this stage</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In-shader visibility queries can be performed using </a:t>
            </a:r>
            <a:r>
              <a:rPr lang="el" sz="1800" b="1" i="1">
                <a:solidFill>
                  <a:schemeClr val="dk1"/>
                </a:solidFill>
                <a:latin typeface="Calibri"/>
                <a:ea typeface="Calibri"/>
                <a:cs typeface="Calibri"/>
                <a:sym typeface="Calibri"/>
              </a:rPr>
              <a:t>rg_TraceOcclusion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For each pixel, the process continues until the </a:t>
            </a:r>
            <a:r>
              <a:rPr lang="el" sz="1800" b="1">
                <a:latin typeface="Calibri"/>
                <a:ea typeface="Calibri"/>
                <a:cs typeface="Calibri"/>
                <a:sym typeface="Calibri"/>
              </a:rPr>
              <a:t>max depth</a:t>
            </a:r>
            <a:r>
              <a:rPr lang="el" sz="1800">
                <a:latin typeface="Calibri"/>
                <a:ea typeface="Calibri"/>
                <a:cs typeface="Calibri"/>
                <a:sym typeface="Calibri"/>
              </a:rPr>
              <a:t> iteration is reached or the ray is set to </a:t>
            </a:r>
            <a:r>
              <a:rPr lang="el" sz="1800" b="1">
                <a:latin typeface="Calibri"/>
                <a:ea typeface="Calibri"/>
                <a:cs typeface="Calibri"/>
                <a:sym typeface="Calibri"/>
              </a:rPr>
              <a:t>inactive</a:t>
            </a:r>
            <a:endParaRPr sz="1800" b="1">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Hit Stage</a:t>
            </a:r>
            <a:endParaRPr sz="3000">
              <a:solidFill>
                <a:srgbClr val="FFFFFF"/>
              </a:solidFill>
              <a:latin typeface="Calibri"/>
              <a:ea typeface="Calibri"/>
              <a:cs typeface="Calibri"/>
              <a:sym typeface="Calibri"/>
            </a:endParaRPr>
          </a:p>
        </p:txBody>
      </p:sp>
      <p:pic>
        <p:nvPicPr>
          <p:cNvPr id="767" name="Google Shape;767;p59"/>
          <p:cNvPicPr preferRelativeResize="0"/>
          <p:nvPr/>
        </p:nvPicPr>
        <p:blipFill>
          <a:blip r:embed="rId3">
            <a:alphaModFix/>
          </a:blip>
          <a:stretch>
            <a:fillRect/>
          </a:stretch>
        </p:blipFill>
        <p:spPr>
          <a:xfrm>
            <a:off x="1146075" y="803750"/>
            <a:ext cx="1883400" cy="1883400"/>
          </a:xfrm>
          <a:prstGeom prst="rect">
            <a:avLst/>
          </a:prstGeom>
          <a:noFill/>
          <a:ln>
            <a:noFill/>
          </a:ln>
        </p:spPr>
      </p:pic>
      <p:pic>
        <p:nvPicPr>
          <p:cNvPr id="768" name="Google Shape;768;p59"/>
          <p:cNvPicPr preferRelativeResize="0"/>
          <p:nvPr/>
        </p:nvPicPr>
        <p:blipFill rotWithShape="1">
          <a:blip r:embed="rId4">
            <a:alphaModFix/>
          </a:blip>
          <a:srcRect/>
          <a:stretch/>
        </p:blipFill>
        <p:spPr>
          <a:xfrm>
            <a:off x="1146075" y="2968025"/>
            <a:ext cx="1883400" cy="1883400"/>
          </a:xfrm>
          <a:prstGeom prst="rect">
            <a:avLst/>
          </a:prstGeom>
          <a:noFill/>
          <a:ln>
            <a:noFill/>
          </a:ln>
        </p:spPr>
      </p:pic>
      <p:pic>
        <p:nvPicPr>
          <p:cNvPr id="769" name="Google Shape;769;p59"/>
          <p:cNvPicPr preferRelativeResize="0"/>
          <p:nvPr/>
        </p:nvPicPr>
        <p:blipFill rotWithShape="1">
          <a:blip r:embed="rId5">
            <a:alphaModFix/>
          </a:blip>
          <a:srcRect/>
          <a:stretch/>
        </p:blipFill>
        <p:spPr>
          <a:xfrm>
            <a:off x="3606625" y="803750"/>
            <a:ext cx="1883400" cy="1883400"/>
          </a:xfrm>
          <a:prstGeom prst="rect">
            <a:avLst/>
          </a:prstGeom>
          <a:noFill/>
          <a:ln>
            <a:noFill/>
          </a:ln>
        </p:spPr>
      </p:pic>
      <p:pic>
        <p:nvPicPr>
          <p:cNvPr id="770" name="Google Shape;770;p59"/>
          <p:cNvPicPr preferRelativeResize="0"/>
          <p:nvPr/>
        </p:nvPicPr>
        <p:blipFill rotWithShape="1">
          <a:blip r:embed="rId6">
            <a:alphaModFix/>
          </a:blip>
          <a:srcRect/>
          <a:stretch/>
        </p:blipFill>
        <p:spPr>
          <a:xfrm>
            <a:off x="3606625" y="2968025"/>
            <a:ext cx="1883400" cy="1883400"/>
          </a:xfrm>
          <a:prstGeom prst="rect">
            <a:avLst/>
          </a:prstGeom>
          <a:noFill/>
          <a:ln>
            <a:noFill/>
          </a:ln>
        </p:spPr>
      </p:pic>
      <p:pic>
        <p:nvPicPr>
          <p:cNvPr id="771" name="Google Shape;771;p59"/>
          <p:cNvPicPr preferRelativeResize="0"/>
          <p:nvPr/>
        </p:nvPicPr>
        <p:blipFill rotWithShape="1">
          <a:blip r:embed="rId7">
            <a:alphaModFix/>
          </a:blip>
          <a:srcRect/>
          <a:stretch/>
        </p:blipFill>
        <p:spPr>
          <a:xfrm>
            <a:off x="6109950" y="803750"/>
            <a:ext cx="1883400" cy="1883400"/>
          </a:xfrm>
          <a:prstGeom prst="rect">
            <a:avLst/>
          </a:prstGeom>
          <a:noFill/>
          <a:ln>
            <a:noFill/>
          </a:ln>
        </p:spPr>
      </p:pic>
      <p:pic>
        <p:nvPicPr>
          <p:cNvPr id="772" name="Google Shape;772;p59"/>
          <p:cNvPicPr preferRelativeResize="0"/>
          <p:nvPr/>
        </p:nvPicPr>
        <p:blipFill rotWithShape="1">
          <a:blip r:embed="rId8">
            <a:alphaModFix/>
          </a:blip>
          <a:srcRect/>
          <a:stretch/>
        </p:blipFill>
        <p:spPr>
          <a:xfrm>
            <a:off x="6109950" y="2968025"/>
            <a:ext cx="1883400" cy="1883400"/>
          </a:xfrm>
          <a:prstGeom prst="rect">
            <a:avLst/>
          </a:prstGeom>
          <a:noFill/>
          <a:ln>
            <a:noFill/>
          </a:ln>
        </p:spPr>
      </p:pic>
      <p:sp>
        <p:nvSpPr>
          <p:cNvPr id="773" name="Google Shape;773;p59"/>
          <p:cNvSpPr txBox="1"/>
          <p:nvPr/>
        </p:nvSpPr>
        <p:spPr>
          <a:xfrm>
            <a:off x="1146075" y="268715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rg_BaryCoords</a:t>
            </a:r>
            <a:endParaRPr>
              <a:latin typeface="Calibri"/>
              <a:ea typeface="Calibri"/>
              <a:cs typeface="Calibri"/>
              <a:sym typeface="Calibri"/>
            </a:endParaRPr>
          </a:p>
        </p:txBody>
      </p:sp>
      <p:sp>
        <p:nvSpPr>
          <p:cNvPr id="774" name="Google Shape;774;p59"/>
          <p:cNvSpPr txBox="1"/>
          <p:nvPr/>
        </p:nvSpPr>
        <p:spPr>
          <a:xfrm>
            <a:off x="6109950" y="485150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rg_MaterialProperty0</a:t>
            </a:r>
            <a:endParaRPr>
              <a:latin typeface="Calibri"/>
              <a:ea typeface="Calibri"/>
              <a:cs typeface="Calibri"/>
              <a:sym typeface="Calibri"/>
            </a:endParaRPr>
          </a:p>
        </p:txBody>
      </p:sp>
      <p:sp>
        <p:nvSpPr>
          <p:cNvPr id="775" name="Google Shape;775;p59"/>
          <p:cNvSpPr txBox="1"/>
          <p:nvPr/>
        </p:nvSpPr>
        <p:spPr>
          <a:xfrm>
            <a:off x="3606625" y="485150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rg_Hitpoint</a:t>
            </a:r>
            <a:endParaRPr>
              <a:latin typeface="Calibri"/>
              <a:ea typeface="Calibri"/>
              <a:cs typeface="Calibri"/>
              <a:sym typeface="Calibri"/>
            </a:endParaRPr>
          </a:p>
        </p:txBody>
      </p:sp>
      <p:sp>
        <p:nvSpPr>
          <p:cNvPr id="776" name="Google Shape;776;p59"/>
          <p:cNvSpPr txBox="1"/>
          <p:nvPr/>
        </p:nvSpPr>
        <p:spPr>
          <a:xfrm>
            <a:off x="1146075" y="485150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rg_Normal</a:t>
            </a:r>
            <a:endParaRPr>
              <a:latin typeface="Calibri"/>
              <a:ea typeface="Calibri"/>
              <a:cs typeface="Calibri"/>
              <a:sym typeface="Calibri"/>
            </a:endParaRPr>
          </a:p>
        </p:txBody>
      </p:sp>
      <p:sp>
        <p:nvSpPr>
          <p:cNvPr id="777" name="Google Shape;777;p59"/>
          <p:cNvSpPr txBox="1"/>
          <p:nvPr/>
        </p:nvSpPr>
        <p:spPr>
          <a:xfrm>
            <a:off x="6109950" y="268715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rg_Distance</a:t>
            </a:r>
            <a:endParaRPr>
              <a:latin typeface="Calibri"/>
              <a:ea typeface="Calibri"/>
              <a:cs typeface="Calibri"/>
              <a:sym typeface="Calibri"/>
            </a:endParaRPr>
          </a:p>
        </p:txBody>
      </p:sp>
      <p:sp>
        <p:nvSpPr>
          <p:cNvPr id="778" name="Google Shape;778;p59"/>
          <p:cNvSpPr txBox="1"/>
          <p:nvPr/>
        </p:nvSpPr>
        <p:spPr>
          <a:xfrm>
            <a:off x="3606625" y="2687150"/>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rg_TexCoords</a:t>
            </a:r>
            <a:endParaRPr>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Miss Stage</a:t>
            </a:r>
            <a:endParaRPr sz="3000">
              <a:solidFill>
                <a:srgbClr val="FFFFFF"/>
              </a:solidFill>
              <a:latin typeface="Calibri"/>
              <a:ea typeface="Calibri"/>
              <a:cs typeface="Calibri"/>
              <a:sym typeface="Calibri"/>
            </a:endParaRPr>
          </a:p>
        </p:txBody>
      </p:sp>
      <p:sp>
        <p:nvSpPr>
          <p:cNvPr id="785" name="Google Shape;785;p60"/>
          <p:cNvSpPr txBox="1"/>
          <p:nvPr/>
        </p:nvSpPr>
        <p:spPr>
          <a:xfrm>
            <a:off x="1534100" y="3812725"/>
            <a:ext cx="1883400" cy="4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Background Light Source</a:t>
            </a:r>
            <a:endParaRPr>
              <a:latin typeface="Calibri"/>
              <a:ea typeface="Calibri"/>
              <a:cs typeface="Calibri"/>
              <a:sym typeface="Calibri"/>
            </a:endParaRPr>
          </a:p>
        </p:txBody>
      </p:sp>
      <p:pic>
        <p:nvPicPr>
          <p:cNvPr id="786" name="Google Shape;786;p60"/>
          <p:cNvPicPr preferRelativeResize="0"/>
          <p:nvPr/>
        </p:nvPicPr>
        <p:blipFill>
          <a:blip r:embed="rId3">
            <a:alphaModFix/>
          </a:blip>
          <a:stretch>
            <a:fillRect/>
          </a:stretch>
        </p:blipFill>
        <p:spPr>
          <a:xfrm>
            <a:off x="739375" y="1057100"/>
            <a:ext cx="3472826" cy="2604625"/>
          </a:xfrm>
          <a:prstGeom prst="rect">
            <a:avLst/>
          </a:prstGeom>
          <a:noFill/>
          <a:ln w="9525" cap="flat" cmpd="sng">
            <a:solidFill>
              <a:srgbClr val="000000"/>
            </a:solidFill>
            <a:prstDash val="solid"/>
            <a:round/>
            <a:headEnd type="none" w="sm" len="sm"/>
            <a:tailEnd type="none" w="sm" len="sm"/>
          </a:ln>
        </p:spPr>
      </p:pic>
      <p:pic>
        <p:nvPicPr>
          <p:cNvPr id="787" name="Google Shape;787;p60"/>
          <p:cNvPicPr preferRelativeResize="0"/>
          <p:nvPr/>
        </p:nvPicPr>
        <p:blipFill>
          <a:blip r:embed="rId4">
            <a:alphaModFix/>
          </a:blip>
          <a:stretch>
            <a:fillRect/>
          </a:stretch>
        </p:blipFill>
        <p:spPr>
          <a:xfrm>
            <a:off x="4869149" y="1057100"/>
            <a:ext cx="3472826" cy="2604624"/>
          </a:xfrm>
          <a:prstGeom prst="rect">
            <a:avLst/>
          </a:prstGeom>
          <a:noFill/>
          <a:ln w="9525" cap="flat" cmpd="sng">
            <a:solidFill>
              <a:srgbClr val="000000"/>
            </a:solidFill>
            <a:prstDash val="solid"/>
            <a:round/>
            <a:headEnd type="none" w="sm" len="sm"/>
            <a:tailEnd type="none" w="sm" len="sm"/>
          </a:ln>
        </p:spPr>
      </p:pic>
      <p:sp>
        <p:nvSpPr>
          <p:cNvPr id="788" name="Google Shape;788;p60"/>
          <p:cNvSpPr txBox="1"/>
          <p:nvPr/>
        </p:nvSpPr>
        <p:spPr>
          <a:xfrm>
            <a:off x="5663850" y="3812725"/>
            <a:ext cx="1883400" cy="28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l">
                <a:latin typeface="Calibri"/>
                <a:ea typeface="Calibri"/>
                <a:cs typeface="Calibri"/>
                <a:sym typeface="Calibri"/>
              </a:rPr>
              <a:t>Sky Gradient</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61"/>
          <p:cNvSpPr/>
          <p:nvPr/>
        </p:nvSpPr>
        <p:spPr>
          <a:xfrm>
            <a:off x="2863825" y="1781000"/>
            <a:ext cx="6247725" cy="3326777"/>
          </a:xfrm>
          <a:custGeom>
            <a:avLst/>
            <a:gdLst/>
            <a:ahLst/>
            <a:cxnLst/>
            <a:rect l="l" t="t" r="r" b="b"/>
            <a:pathLst>
              <a:path w="249909" h="123672" extrusionOk="0">
                <a:moveTo>
                  <a:pt x="0" y="285"/>
                </a:moveTo>
                <a:lnTo>
                  <a:pt x="0" y="123672"/>
                </a:lnTo>
                <a:lnTo>
                  <a:pt x="249909" y="123672"/>
                </a:lnTo>
                <a:lnTo>
                  <a:pt x="249909" y="0"/>
                </a:lnTo>
                <a:close/>
              </a:path>
            </a:pathLst>
          </a:custGeom>
          <a:solidFill>
            <a:schemeClr val="lt2"/>
          </a:solidFill>
          <a:ln w="9525" cap="flat" cmpd="sng">
            <a:solidFill>
              <a:schemeClr val="dk2"/>
            </a:solidFill>
            <a:prstDash val="solid"/>
            <a:round/>
            <a:headEnd type="none" w="med" len="med"/>
            <a:tailEnd type="none" w="med" len="med"/>
          </a:ln>
        </p:spPr>
      </p:sp>
      <p:sp>
        <p:nvSpPr>
          <p:cNvPr id="794" name="Google Shape;794;p6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795" name="Google Shape;795;p6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1"/>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p6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Post Process Stage</a:t>
            </a:r>
            <a:endParaRPr sz="3000">
              <a:solidFill>
                <a:srgbClr val="FFFFFF"/>
              </a:solidFill>
              <a:latin typeface="Calibri"/>
              <a:ea typeface="Calibri"/>
              <a:cs typeface="Calibri"/>
              <a:sym typeface="Calibri"/>
            </a:endParaRPr>
          </a:p>
        </p:txBody>
      </p:sp>
      <p:sp>
        <p:nvSpPr>
          <p:cNvPr id="798" name="Google Shape;798;p61"/>
          <p:cNvSpPr txBox="1"/>
          <p:nvPr/>
        </p:nvSpPr>
        <p:spPr>
          <a:xfrm>
            <a:off x="-50" y="805000"/>
            <a:ext cx="9161400" cy="37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One of the most important steps in image synthesis. The user gains random access to the accumulation buffer. Typical use cases include:</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Tone Mapping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Gamma Correction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Denoising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Filters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e.t.c.</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799" name="Google Shape;799;p61"/>
          <p:cNvPicPr preferRelativeResize="0"/>
          <p:nvPr/>
        </p:nvPicPr>
        <p:blipFill>
          <a:blip r:embed="rId3">
            <a:alphaModFix/>
          </a:blip>
          <a:stretch>
            <a:fillRect/>
          </a:stretch>
        </p:blipFill>
        <p:spPr>
          <a:xfrm>
            <a:off x="6048250" y="2046175"/>
            <a:ext cx="3004726" cy="3004726"/>
          </a:xfrm>
          <a:prstGeom prst="rect">
            <a:avLst/>
          </a:prstGeom>
          <a:noFill/>
          <a:ln>
            <a:noFill/>
          </a:ln>
        </p:spPr>
      </p:pic>
      <p:pic>
        <p:nvPicPr>
          <p:cNvPr id="800" name="Google Shape;800;p61"/>
          <p:cNvPicPr preferRelativeResize="0"/>
          <p:nvPr/>
        </p:nvPicPr>
        <p:blipFill rotWithShape="1">
          <a:blip r:embed="rId4">
            <a:alphaModFix/>
          </a:blip>
          <a:srcRect/>
          <a:stretch/>
        </p:blipFill>
        <p:spPr>
          <a:xfrm>
            <a:off x="2902250" y="2046175"/>
            <a:ext cx="3004726" cy="3004726"/>
          </a:xfrm>
          <a:prstGeom prst="rect">
            <a:avLst/>
          </a:prstGeom>
          <a:noFill/>
          <a:ln>
            <a:noFill/>
          </a:ln>
        </p:spPr>
      </p:pic>
      <p:cxnSp>
        <p:nvCxnSpPr>
          <p:cNvPr id="801" name="Google Shape;801;p61"/>
          <p:cNvCxnSpPr/>
          <p:nvPr/>
        </p:nvCxnSpPr>
        <p:spPr>
          <a:xfrm>
            <a:off x="2265425" y="2315275"/>
            <a:ext cx="392100" cy="997500"/>
          </a:xfrm>
          <a:prstGeom prst="straightConnector1">
            <a:avLst/>
          </a:prstGeom>
          <a:noFill/>
          <a:ln w="9525" cap="flat" cmpd="sng">
            <a:solidFill>
              <a:schemeClr val="dk2"/>
            </a:solidFill>
            <a:prstDash val="solid"/>
            <a:round/>
            <a:headEnd type="none" w="med" len="med"/>
            <a:tailEnd type="triangle" w="med" len="med"/>
          </a:ln>
        </p:spPr>
      </p:cxnSp>
      <p:sp>
        <p:nvSpPr>
          <p:cNvPr id="802" name="Google Shape;802;p61"/>
          <p:cNvSpPr txBox="1"/>
          <p:nvPr/>
        </p:nvSpPr>
        <p:spPr>
          <a:xfrm>
            <a:off x="2902213" y="1738250"/>
            <a:ext cx="30048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a:t>Before Gamma Correction</a:t>
            </a:r>
            <a:endParaRPr/>
          </a:p>
        </p:txBody>
      </p:sp>
      <p:sp>
        <p:nvSpPr>
          <p:cNvPr id="803" name="Google Shape;803;p61"/>
          <p:cNvSpPr txBox="1"/>
          <p:nvPr/>
        </p:nvSpPr>
        <p:spPr>
          <a:xfrm>
            <a:off x="6048200" y="1738250"/>
            <a:ext cx="30048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a:t>After Gamma Correction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09" name="Google Shape;809;p6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6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Computer Graphics Course</a:t>
            </a:r>
            <a:endParaRPr sz="3000">
              <a:solidFill>
                <a:srgbClr val="FFFFFF"/>
              </a:solidFill>
              <a:latin typeface="Calibri"/>
              <a:ea typeface="Calibri"/>
              <a:cs typeface="Calibri"/>
              <a:sym typeface="Calibri"/>
            </a:endParaRPr>
          </a:p>
        </p:txBody>
      </p:sp>
      <p:sp>
        <p:nvSpPr>
          <p:cNvPr id="812" name="Google Shape;812;p62"/>
          <p:cNvSpPr txBox="1"/>
          <p:nvPr/>
        </p:nvSpPr>
        <p:spPr>
          <a:xfrm>
            <a:off x="0" y="785400"/>
            <a:ext cx="9144000" cy="43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How can you exploit Rayground to improve your CG course?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Interactive lectures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Lab coursework</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Live examination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Exercises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Self-study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We designed coursework using Rayground for both undergraduate and graduate courses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3"/>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18" name="Google Shape;818;p63"/>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p63"/>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Course</a:t>
            </a:r>
            <a:endParaRPr sz="3000">
              <a:solidFill>
                <a:srgbClr val="FFFFFF"/>
              </a:solidFill>
              <a:latin typeface="Calibri"/>
              <a:ea typeface="Calibri"/>
              <a:cs typeface="Calibri"/>
              <a:sym typeface="Calibri"/>
            </a:endParaRPr>
          </a:p>
        </p:txBody>
      </p:sp>
      <p:sp>
        <p:nvSpPr>
          <p:cNvPr id="821" name="Google Shape;821;p63"/>
          <p:cNvSpPr txBox="1"/>
          <p:nvPr/>
        </p:nvSpPr>
        <p:spPr>
          <a:xfrm>
            <a:off x="0" y="785400"/>
            <a:ext cx="91440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Rendering pipeline </a:t>
            </a:r>
            <a:r>
              <a:rPr lang="el" sz="1800" b="1">
                <a:latin typeface="Calibri"/>
                <a:ea typeface="Calibri"/>
                <a:cs typeface="Calibri"/>
                <a:sym typeface="Calibri"/>
              </a:rPr>
              <a:t>abstraction</a:t>
            </a:r>
            <a:r>
              <a:rPr lang="el" sz="1800">
                <a:latin typeface="Calibri"/>
                <a:ea typeface="Calibri"/>
                <a:cs typeface="Calibri"/>
                <a:sym typeface="Calibri"/>
              </a:rPr>
              <a:t>:</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Geometry setup</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Sample/fragment generation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Shading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Compositing</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4" name="Google Shape;94;p1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1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APIs</a:t>
            </a:r>
            <a:endParaRPr sz="3000">
              <a:solidFill>
                <a:srgbClr val="FFFFFF"/>
              </a:solidFill>
              <a:latin typeface="Calibri"/>
              <a:ea typeface="Calibri"/>
              <a:cs typeface="Calibri"/>
              <a:sym typeface="Calibri"/>
            </a:endParaRPr>
          </a:p>
        </p:txBody>
      </p:sp>
      <p:sp>
        <p:nvSpPr>
          <p:cNvPr id="97" name="Google Shape;97;p17"/>
          <p:cNvSpPr txBox="1"/>
          <p:nvPr/>
        </p:nvSpPr>
        <p:spPr>
          <a:xfrm>
            <a:off x="0" y="758050"/>
            <a:ext cx="9144000" cy="438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tracing is rapidly being introduced in modern graphics APIs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D3D12, Vulkan and OptiX offer great facilities for high performance ray tracing but:</a:t>
            </a:r>
            <a:endParaRPr sz="1800">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They are low-level APIs, not suitable for introductory courses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Implementation maturity varies across devices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l" sz="1800">
                <a:solidFill>
                  <a:schemeClr val="dk1"/>
                </a:solidFill>
                <a:latin typeface="Calibri"/>
                <a:ea typeface="Calibri"/>
                <a:cs typeface="Calibri"/>
                <a:sym typeface="Calibri"/>
              </a:rPr>
              <a:t>Heavily dependent on software and hardware capabilities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6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27" name="Google Shape;827;p6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Course</a:t>
            </a:r>
            <a:endParaRPr sz="3000">
              <a:solidFill>
                <a:srgbClr val="FFFFFF"/>
              </a:solidFill>
              <a:latin typeface="Calibri"/>
              <a:ea typeface="Calibri"/>
              <a:cs typeface="Calibri"/>
              <a:sym typeface="Calibri"/>
            </a:endParaRPr>
          </a:p>
        </p:txBody>
      </p:sp>
      <p:sp>
        <p:nvSpPr>
          <p:cNvPr id="830" name="Google Shape;830;p64"/>
          <p:cNvSpPr txBox="1"/>
          <p:nvPr/>
        </p:nvSpPr>
        <p:spPr>
          <a:xfrm>
            <a:off x="0" y="785400"/>
            <a:ext cx="91440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Rendering pipeline </a:t>
            </a:r>
            <a:r>
              <a:rPr lang="el" sz="1800" b="1">
                <a:latin typeface="Calibri"/>
                <a:ea typeface="Calibri"/>
                <a:cs typeface="Calibri"/>
                <a:sym typeface="Calibri"/>
              </a:rPr>
              <a:t>abstraction</a:t>
            </a:r>
            <a:r>
              <a:rPr lang="el" sz="1800">
                <a:latin typeface="Calibri"/>
                <a:ea typeface="Calibri"/>
                <a:cs typeface="Calibri"/>
                <a:sym typeface="Calibri"/>
              </a:rPr>
              <a:t>:</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Geometry setup</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Sample/fragment generation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Shading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Compositing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Separate common topics from </a:t>
            </a:r>
            <a:r>
              <a:rPr lang="el" sz="1800">
                <a:solidFill>
                  <a:schemeClr val="dk1"/>
                </a:solidFill>
                <a:latin typeface="Calibri"/>
                <a:ea typeface="Calibri"/>
                <a:cs typeface="Calibri"/>
                <a:sym typeface="Calibri"/>
              </a:rPr>
              <a:t>pipeline</a:t>
            </a:r>
            <a:r>
              <a:rPr lang="el" sz="1800">
                <a:latin typeface="Calibri"/>
                <a:ea typeface="Calibri"/>
                <a:cs typeface="Calibri"/>
                <a:sym typeface="Calibri"/>
              </a:rPr>
              <a:t> specifics: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Material properties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Local shading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Geometry representation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Texturing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Image-domain sampling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Antialiasing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e.t.c.</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6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36" name="Google Shape;836;p6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5"/>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8" name="Google Shape;838;p6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Lectures</a:t>
            </a:r>
            <a:endParaRPr sz="3000">
              <a:solidFill>
                <a:srgbClr val="FFFFFF"/>
              </a:solidFill>
              <a:latin typeface="Calibri"/>
              <a:ea typeface="Calibri"/>
              <a:cs typeface="Calibri"/>
              <a:sym typeface="Calibri"/>
            </a:endParaRPr>
          </a:p>
        </p:txBody>
      </p:sp>
      <p:sp>
        <p:nvSpPr>
          <p:cNvPr id="839" name="Google Shape;839;p65"/>
          <p:cNvSpPr txBox="1"/>
          <p:nvPr/>
        </p:nvSpPr>
        <p:spPr>
          <a:xfrm>
            <a:off x="0" y="785400"/>
            <a:ext cx="91614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Interactively demonstrate ray tracing </a:t>
            </a:r>
            <a:r>
              <a:rPr lang="el" sz="1800">
                <a:solidFill>
                  <a:schemeClr val="dk1"/>
                </a:solidFill>
                <a:latin typeface="Calibri"/>
                <a:ea typeface="Calibri"/>
                <a:cs typeface="Calibri"/>
                <a:sym typeface="Calibri"/>
              </a:rPr>
              <a:t>concepts during lectures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Implementation and theory can now walk hand in hand</a:t>
            </a:r>
            <a:endParaRPr sz="1800">
              <a:solidFill>
                <a:schemeClr val="dk1"/>
              </a:solidFill>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Active student participation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Correlate presented concepts with their practical implementation</a:t>
            </a:r>
            <a:endParaRPr sz="18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45" name="Google Shape;845;p6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6"/>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p6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Labs</a:t>
            </a:r>
            <a:endParaRPr sz="3000">
              <a:solidFill>
                <a:srgbClr val="FFFFFF"/>
              </a:solidFill>
              <a:latin typeface="Calibri"/>
              <a:ea typeface="Calibri"/>
              <a:cs typeface="Calibri"/>
              <a:sym typeface="Calibri"/>
            </a:endParaRPr>
          </a:p>
        </p:txBody>
      </p:sp>
      <p:sp>
        <p:nvSpPr>
          <p:cNvPr id="848" name="Google Shape;848;p66"/>
          <p:cNvSpPr txBox="1"/>
          <p:nvPr/>
        </p:nvSpPr>
        <p:spPr>
          <a:xfrm>
            <a:off x="202425" y="938525"/>
            <a:ext cx="8941500" cy="38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b="1" u="sng">
                <a:latin typeface="Calibri"/>
                <a:ea typeface="Calibri"/>
                <a:cs typeface="Calibri"/>
                <a:sym typeface="Calibri"/>
              </a:rPr>
              <a:t>Lab coursework</a:t>
            </a:r>
            <a:endParaRPr sz="1800" b="1" u="sng">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b="1">
                <a:latin typeface="Calibri"/>
                <a:ea typeface="Calibri"/>
                <a:cs typeface="Calibri"/>
                <a:sym typeface="Calibri"/>
              </a:rPr>
              <a:t>Rasterization</a:t>
            </a:r>
            <a:endParaRPr sz="1800" b="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5 Labs (10 hours)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b="1">
                <a:latin typeface="Calibri"/>
                <a:ea typeface="Calibri"/>
                <a:cs typeface="Calibri"/>
                <a:sym typeface="Calibri"/>
              </a:rPr>
              <a:t>Ray Tracing</a:t>
            </a:r>
            <a:endParaRPr sz="1800" b="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2 Labs (4 hours)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b="1">
                <a:latin typeface="Calibri"/>
                <a:ea typeface="Calibri"/>
                <a:cs typeface="Calibri"/>
                <a:sym typeface="Calibri"/>
              </a:rPr>
              <a:t>Assignment-related topics</a:t>
            </a:r>
            <a:endParaRPr sz="1800" b="1">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1 Lab   (2 hours)</a:t>
            </a:r>
            <a:endParaRPr sz="18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54" name="Google Shape;854;p6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7"/>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6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Labs</a:t>
            </a:r>
            <a:endParaRPr sz="3000">
              <a:solidFill>
                <a:srgbClr val="FFFFFF"/>
              </a:solidFill>
              <a:latin typeface="Calibri"/>
              <a:ea typeface="Calibri"/>
              <a:cs typeface="Calibri"/>
              <a:sym typeface="Calibri"/>
            </a:endParaRPr>
          </a:p>
        </p:txBody>
      </p:sp>
      <p:sp>
        <p:nvSpPr>
          <p:cNvPr id="857" name="Google Shape;857;p67"/>
          <p:cNvSpPr txBox="1"/>
          <p:nvPr/>
        </p:nvSpPr>
        <p:spPr>
          <a:xfrm>
            <a:off x="0" y="1471200"/>
            <a:ext cx="5278800" cy="2256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1</a:t>
            </a:r>
            <a:endParaRPr sz="1800" b="1" u="sng">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u="sng">
                <a:latin typeface="Calibri"/>
                <a:ea typeface="Calibri"/>
                <a:cs typeface="Calibri"/>
                <a:sym typeface="Calibri"/>
              </a:rPr>
              <a:t>Introduction</a:t>
            </a:r>
            <a:r>
              <a:rPr lang="el" sz="1800">
                <a:latin typeface="Calibri"/>
                <a:ea typeface="Calibri"/>
                <a:cs typeface="Calibri"/>
                <a:sym typeface="Calibri"/>
              </a:rPr>
              <a:t> (1 hour)</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Familiarize with Rayground</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Explain programmable stages</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Scene setup</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Orthographic camera ray generation</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Introduce object properties</a:t>
            </a:r>
            <a:endParaRPr sz="1800">
              <a:latin typeface="Calibri"/>
              <a:ea typeface="Calibri"/>
              <a:cs typeface="Calibri"/>
              <a:sym typeface="Calibri"/>
            </a:endParaRPr>
          </a:p>
        </p:txBody>
      </p:sp>
      <p:pic>
        <p:nvPicPr>
          <p:cNvPr id="858" name="Google Shape;858;p67"/>
          <p:cNvPicPr preferRelativeResize="0"/>
          <p:nvPr/>
        </p:nvPicPr>
        <p:blipFill rotWithShape="1">
          <a:blip r:embed="rId3">
            <a:alphaModFix/>
          </a:blip>
          <a:srcRect l="99" r="89"/>
          <a:stretch/>
        </p:blipFill>
        <p:spPr>
          <a:xfrm>
            <a:off x="5638750" y="2951150"/>
            <a:ext cx="2749850" cy="2066351"/>
          </a:xfrm>
          <a:prstGeom prst="rect">
            <a:avLst/>
          </a:prstGeom>
          <a:noFill/>
          <a:ln>
            <a:noFill/>
          </a:ln>
        </p:spPr>
      </p:pic>
      <p:pic>
        <p:nvPicPr>
          <p:cNvPr id="859" name="Google Shape;859;p67"/>
          <p:cNvPicPr preferRelativeResize="0"/>
          <p:nvPr/>
        </p:nvPicPr>
        <p:blipFill rotWithShape="1">
          <a:blip r:embed="rId4">
            <a:alphaModFix/>
          </a:blip>
          <a:srcRect t="99" b="89"/>
          <a:stretch/>
        </p:blipFill>
        <p:spPr>
          <a:xfrm>
            <a:off x="5638750" y="765012"/>
            <a:ext cx="2749851" cy="206238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65" name="Google Shape;865;p6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8"/>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p6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Labs</a:t>
            </a:r>
            <a:endParaRPr sz="3000">
              <a:solidFill>
                <a:srgbClr val="FFFFFF"/>
              </a:solidFill>
              <a:latin typeface="Calibri"/>
              <a:ea typeface="Calibri"/>
              <a:cs typeface="Calibri"/>
              <a:sym typeface="Calibri"/>
            </a:endParaRPr>
          </a:p>
        </p:txBody>
      </p:sp>
      <p:sp>
        <p:nvSpPr>
          <p:cNvPr id="868" name="Google Shape;868;p68"/>
          <p:cNvSpPr txBox="1"/>
          <p:nvPr/>
        </p:nvSpPr>
        <p:spPr>
          <a:xfrm>
            <a:off x="0" y="1471200"/>
            <a:ext cx="5278800" cy="2413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1</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u="sng">
                <a:latin typeface="Calibri"/>
                <a:ea typeface="Calibri"/>
                <a:cs typeface="Calibri"/>
                <a:sym typeface="Calibri"/>
              </a:rPr>
              <a:t>Live Coding</a:t>
            </a:r>
            <a:r>
              <a:rPr lang="el" sz="1800">
                <a:latin typeface="Calibri"/>
                <a:ea typeface="Calibri"/>
                <a:cs typeface="Calibri"/>
                <a:sym typeface="Calibri"/>
              </a:rPr>
              <a:t> (1 hour)</a:t>
            </a:r>
            <a:endParaRPr sz="1800">
              <a:latin typeface="Calibri"/>
              <a:ea typeface="Calibri"/>
              <a:cs typeface="Calibri"/>
              <a:sym typeface="Calibri"/>
            </a:endParaRPr>
          </a:p>
          <a:p>
            <a:pPr marL="1371600" lvl="2"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Perspective camera ray generation</a:t>
            </a:r>
            <a:endParaRPr sz="1800">
              <a:solidFill>
                <a:schemeClr val="dk1"/>
              </a:solidFill>
              <a:latin typeface="Calibri"/>
              <a:ea typeface="Calibri"/>
              <a:cs typeface="Calibri"/>
              <a:sym typeface="Calibri"/>
            </a:endParaRPr>
          </a:p>
          <a:p>
            <a:pPr marL="1371600" lvl="2"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Direct lighting with visibility</a:t>
            </a:r>
            <a:endParaRPr sz="1800">
              <a:solidFill>
                <a:schemeClr val="dk1"/>
              </a:solidFill>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Cornell box with Lambert BRDF and point light source</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Post Processing</a:t>
            </a:r>
            <a:endParaRPr sz="1800">
              <a:latin typeface="Calibri"/>
              <a:ea typeface="Calibri"/>
              <a:cs typeface="Calibri"/>
              <a:sym typeface="Calibri"/>
            </a:endParaRPr>
          </a:p>
        </p:txBody>
      </p:sp>
      <p:pic>
        <p:nvPicPr>
          <p:cNvPr id="869" name="Google Shape;869;p68"/>
          <p:cNvPicPr preferRelativeResize="0"/>
          <p:nvPr/>
        </p:nvPicPr>
        <p:blipFill rotWithShape="1">
          <a:blip r:embed="rId3">
            <a:alphaModFix/>
          </a:blip>
          <a:srcRect l="99" r="89"/>
          <a:stretch/>
        </p:blipFill>
        <p:spPr>
          <a:xfrm>
            <a:off x="5638750" y="2951150"/>
            <a:ext cx="2749850" cy="2066351"/>
          </a:xfrm>
          <a:prstGeom prst="rect">
            <a:avLst/>
          </a:prstGeom>
          <a:noFill/>
          <a:ln>
            <a:noFill/>
          </a:ln>
        </p:spPr>
      </p:pic>
      <p:pic>
        <p:nvPicPr>
          <p:cNvPr id="870" name="Google Shape;870;p68"/>
          <p:cNvPicPr preferRelativeResize="0"/>
          <p:nvPr/>
        </p:nvPicPr>
        <p:blipFill rotWithShape="1">
          <a:blip r:embed="rId4">
            <a:alphaModFix/>
          </a:blip>
          <a:srcRect/>
          <a:stretch/>
        </p:blipFill>
        <p:spPr>
          <a:xfrm>
            <a:off x="5638750" y="765012"/>
            <a:ext cx="2749850" cy="206238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76" name="Google Shape;876;p6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9"/>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8" name="Google Shape;878;p6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Undergraduate Labs</a:t>
            </a:r>
            <a:endParaRPr sz="3000">
              <a:solidFill>
                <a:srgbClr val="FFFFFF"/>
              </a:solidFill>
              <a:latin typeface="Calibri"/>
              <a:ea typeface="Calibri"/>
              <a:cs typeface="Calibri"/>
              <a:sym typeface="Calibri"/>
            </a:endParaRPr>
          </a:p>
        </p:txBody>
      </p:sp>
      <p:sp>
        <p:nvSpPr>
          <p:cNvPr id="879" name="Google Shape;879;p69"/>
          <p:cNvSpPr txBox="1"/>
          <p:nvPr/>
        </p:nvSpPr>
        <p:spPr>
          <a:xfrm>
            <a:off x="0" y="1090200"/>
            <a:ext cx="5638800" cy="3824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2</a:t>
            </a:r>
            <a:endParaRPr sz="1800" b="1" u="sng">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u="sng">
                <a:latin typeface="Calibri"/>
                <a:ea typeface="Calibri"/>
                <a:cs typeface="Calibri"/>
                <a:sym typeface="Calibri"/>
              </a:rPr>
              <a:t>Cornell Box</a:t>
            </a:r>
            <a:endParaRPr sz="1800" u="sng">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Area Lights</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Soft Shadows</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Sampling</a:t>
            </a:r>
            <a:endParaRPr sz="1800">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Anti-Aliasing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u="sng">
                <a:latin typeface="Calibri"/>
                <a:ea typeface="Calibri"/>
                <a:cs typeface="Calibri"/>
                <a:sym typeface="Calibri"/>
              </a:rPr>
              <a:t>Whitted-style Ray Tracing</a:t>
            </a:r>
            <a:endParaRPr sz="1800">
              <a:latin typeface="Calibri"/>
              <a:ea typeface="Calibri"/>
              <a:cs typeface="Calibri"/>
              <a:sym typeface="Calibri"/>
            </a:endParaRPr>
          </a:p>
          <a:p>
            <a:pPr marL="1371600" lvl="2"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Textures</a:t>
            </a:r>
            <a:endParaRPr sz="1800">
              <a:solidFill>
                <a:schemeClr val="dk1"/>
              </a:solidFill>
              <a:latin typeface="Calibri"/>
              <a:ea typeface="Calibri"/>
              <a:cs typeface="Calibri"/>
              <a:sym typeface="Calibri"/>
            </a:endParaRPr>
          </a:p>
          <a:p>
            <a:pPr marL="1371600" lvl="2"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Glossy Reflections</a:t>
            </a:r>
            <a:endParaRPr sz="1800">
              <a:solidFill>
                <a:schemeClr val="dk1"/>
              </a:solidFill>
              <a:latin typeface="Calibri"/>
              <a:ea typeface="Calibri"/>
              <a:cs typeface="Calibri"/>
              <a:sym typeface="Calibri"/>
            </a:endParaRPr>
          </a:p>
          <a:p>
            <a:pPr marL="1371600" lvl="2" indent="-342900" algn="l" rtl="0">
              <a:spcBef>
                <a:spcPts val="0"/>
              </a:spcBef>
              <a:spcAft>
                <a:spcPts val="0"/>
              </a:spcAft>
              <a:buSzPts val="1800"/>
              <a:buFont typeface="Calibri"/>
              <a:buChar char="■"/>
            </a:pPr>
            <a:r>
              <a:rPr lang="el" sz="1800">
                <a:latin typeface="Calibri"/>
                <a:ea typeface="Calibri"/>
                <a:cs typeface="Calibri"/>
                <a:sym typeface="Calibri"/>
              </a:rPr>
              <a:t>Refraction</a:t>
            </a:r>
            <a:endParaRPr sz="1800">
              <a:latin typeface="Calibri"/>
              <a:ea typeface="Calibri"/>
              <a:cs typeface="Calibri"/>
              <a:sym typeface="Calibri"/>
            </a:endParaRPr>
          </a:p>
        </p:txBody>
      </p:sp>
      <p:pic>
        <p:nvPicPr>
          <p:cNvPr id="880" name="Google Shape;880;p69"/>
          <p:cNvPicPr preferRelativeResize="0"/>
          <p:nvPr/>
        </p:nvPicPr>
        <p:blipFill>
          <a:blip r:embed="rId3">
            <a:alphaModFix/>
          </a:blip>
          <a:stretch>
            <a:fillRect/>
          </a:stretch>
        </p:blipFill>
        <p:spPr>
          <a:xfrm>
            <a:off x="5638750" y="2951150"/>
            <a:ext cx="2749851" cy="2066350"/>
          </a:xfrm>
          <a:prstGeom prst="rect">
            <a:avLst/>
          </a:prstGeom>
          <a:noFill/>
          <a:ln>
            <a:noFill/>
          </a:ln>
        </p:spPr>
      </p:pic>
      <p:pic>
        <p:nvPicPr>
          <p:cNvPr id="881" name="Google Shape;881;p69"/>
          <p:cNvPicPr preferRelativeResize="0"/>
          <p:nvPr/>
        </p:nvPicPr>
        <p:blipFill>
          <a:blip r:embed="rId4">
            <a:alphaModFix/>
          </a:blip>
          <a:stretch>
            <a:fillRect/>
          </a:stretch>
        </p:blipFill>
        <p:spPr>
          <a:xfrm>
            <a:off x="5638750" y="765012"/>
            <a:ext cx="2749850" cy="20623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87" name="Google Shape;887;p7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0"/>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9" name="Google Shape;889;p7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Graduate Course</a:t>
            </a:r>
            <a:endParaRPr sz="3000">
              <a:solidFill>
                <a:srgbClr val="FFFFFF"/>
              </a:solidFill>
              <a:latin typeface="Calibri"/>
              <a:ea typeface="Calibri"/>
              <a:cs typeface="Calibri"/>
              <a:sym typeface="Calibri"/>
            </a:endParaRPr>
          </a:p>
        </p:txBody>
      </p:sp>
      <p:sp>
        <p:nvSpPr>
          <p:cNvPr id="890" name="Google Shape;890;p70"/>
          <p:cNvSpPr txBox="1"/>
          <p:nvPr/>
        </p:nvSpPr>
        <p:spPr>
          <a:xfrm>
            <a:off x="0" y="785400"/>
            <a:ext cx="91614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Wide range of topics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Varying student background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 lot of ground to cover</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Basic ray tracing concepts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Light transport theory</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Path-space sampling</a:t>
            </a:r>
            <a:endParaRPr sz="18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896" name="Google Shape;896;p7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8" name="Google Shape;898;p7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Graduate Course</a:t>
            </a:r>
            <a:endParaRPr sz="3000">
              <a:solidFill>
                <a:srgbClr val="FFFFFF"/>
              </a:solidFill>
              <a:latin typeface="Calibri"/>
              <a:ea typeface="Calibri"/>
              <a:cs typeface="Calibri"/>
              <a:sym typeface="Calibri"/>
            </a:endParaRPr>
          </a:p>
        </p:txBody>
      </p:sp>
      <p:sp>
        <p:nvSpPr>
          <p:cNvPr id="899" name="Google Shape;899;p71"/>
          <p:cNvSpPr txBox="1"/>
          <p:nvPr/>
        </p:nvSpPr>
        <p:spPr>
          <a:xfrm>
            <a:off x="0" y="785400"/>
            <a:ext cx="91614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Wide range of topics</a:t>
            </a:r>
            <a:endParaRPr sz="1800">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Varying student background</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A lot of ground to cover</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Basic ray tracing concepts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Light transport theory</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Path-space sampling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together with…</a:t>
            </a:r>
            <a:endParaRPr sz="1800">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Rasterization</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Visualization tools and techniques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VR technologies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Applications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e.t.c.</a:t>
            </a:r>
            <a:endParaRPr sz="18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72"/>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05" name="Google Shape;905;p72"/>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2"/>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72"/>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Graduate Course</a:t>
            </a:r>
            <a:endParaRPr sz="3000">
              <a:solidFill>
                <a:srgbClr val="FFFFFF"/>
              </a:solidFill>
              <a:latin typeface="Calibri"/>
              <a:ea typeface="Calibri"/>
              <a:cs typeface="Calibri"/>
              <a:sym typeface="Calibri"/>
            </a:endParaRPr>
          </a:p>
        </p:txBody>
      </p:sp>
      <p:sp>
        <p:nvSpPr>
          <p:cNvPr id="908" name="Google Shape;908;p72"/>
          <p:cNvSpPr txBox="1"/>
          <p:nvPr/>
        </p:nvSpPr>
        <p:spPr>
          <a:xfrm>
            <a:off x="0" y="785400"/>
            <a:ext cx="9161400" cy="4308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Wide range of topics</a:t>
            </a:r>
            <a:endParaRPr sz="1800">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Varying student background</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 lot of ground to cover</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Basic ray tracing concepts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Light transport theory</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Path-space sampling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together with…</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Rasterization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Visualization tools and techniques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VR technologies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Applications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e.t.c</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Labs need to follow this pace and Rayground helped tremendously.</a:t>
            </a:r>
            <a:endParaRPr sz="18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3"/>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14" name="Google Shape;914;p73"/>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3"/>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p73"/>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Graduate Labs</a:t>
            </a:r>
            <a:endParaRPr sz="3000">
              <a:solidFill>
                <a:srgbClr val="FFFFFF"/>
              </a:solidFill>
              <a:latin typeface="Calibri"/>
              <a:ea typeface="Calibri"/>
              <a:cs typeface="Calibri"/>
              <a:sym typeface="Calibri"/>
            </a:endParaRPr>
          </a:p>
        </p:txBody>
      </p:sp>
      <p:sp>
        <p:nvSpPr>
          <p:cNvPr id="917" name="Google Shape;917;p73"/>
          <p:cNvSpPr txBox="1"/>
          <p:nvPr/>
        </p:nvSpPr>
        <p:spPr>
          <a:xfrm>
            <a:off x="0" y="1527000"/>
            <a:ext cx="5638800" cy="241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1, 2</a:t>
            </a:r>
            <a:r>
              <a:rPr lang="el" sz="1800">
                <a:latin typeface="Calibri"/>
                <a:ea typeface="Calibri"/>
                <a:cs typeface="Calibri"/>
                <a:sym typeface="Calibri"/>
              </a:rPr>
              <a:t> (4 hours)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Same as undergraduate labs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3</a:t>
            </a:r>
            <a:r>
              <a:rPr lang="el" sz="1800">
                <a:latin typeface="Calibri"/>
                <a:ea typeface="Calibri"/>
                <a:cs typeface="Calibri"/>
                <a:sym typeface="Calibri"/>
              </a:rPr>
              <a:t> </a:t>
            </a:r>
            <a:r>
              <a:rPr lang="el" sz="1800">
                <a:solidFill>
                  <a:schemeClr val="dk1"/>
                </a:solidFill>
                <a:latin typeface="Calibri"/>
                <a:ea typeface="Calibri"/>
                <a:cs typeface="Calibri"/>
                <a:sym typeface="Calibri"/>
              </a:rPr>
              <a:t>(2 hours)</a:t>
            </a:r>
            <a:endParaRPr sz="1800" b="1" u="sng">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Visibility Determination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Ambient Occlusion</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Physically-based BRDFs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Importance Sampling BRDFs</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p:txBody>
      </p:sp>
      <p:pic>
        <p:nvPicPr>
          <p:cNvPr id="918" name="Google Shape;918;p73"/>
          <p:cNvPicPr preferRelativeResize="0"/>
          <p:nvPr/>
        </p:nvPicPr>
        <p:blipFill rotWithShape="1">
          <a:blip r:embed="rId3">
            <a:alphaModFix/>
          </a:blip>
          <a:srcRect/>
          <a:stretch/>
        </p:blipFill>
        <p:spPr>
          <a:xfrm>
            <a:off x="5638750" y="2951150"/>
            <a:ext cx="2749851" cy="2066350"/>
          </a:xfrm>
          <a:prstGeom prst="rect">
            <a:avLst/>
          </a:prstGeom>
          <a:noFill/>
          <a:ln>
            <a:noFill/>
          </a:ln>
        </p:spPr>
      </p:pic>
      <p:pic>
        <p:nvPicPr>
          <p:cNvPr id="919" name="Google Shape;919;p73"/>
          <p:cNvPicPr preferRelativeResize="0"/>
          <p:nvPr/>
        </p:nvPicPr>
        <p:blipFill rotWithShape="1">
          <a:blip r:embed="rId4">
            <a:alphaModFix/>
          </a:blip>
          <a:srcRect t="99" b="89"/>
          <a:stretch/>
        </p:blipFill>
        <p:spPr>
          <a:xfrm>
            <a:off x="5638750" y="765012"/>
            <a:ext cx="2749851" cy="20623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03" name="Google Shape;103;p1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1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APIs</a:t>
            </a:r>
            <a:endParaRPr sz="3000">
              <a:solidFill>
                <a:srgbClr val="FFFFFF"/>
              </a:solidFill>
              <a:latin typeface="Calibri"/>
              <a:ea typeface="Calibri"/>
              <a:cs typeface="Calibri"/>
              <a:sym typeface="Calibri"/>
            </a:endParaRPr>
          </a:p>
        </p:txBody>
      </p:sp>
      <p:sp>
        <p:nvSpPr>
          <p:cNvPr id="106" name="Google Shape;106;p18"/>
          <p:cNvSpPr txBox="1"/>
          <p:nvPr/>
        </p:nvSpPr>
        <p:spPr>
          <a:xfrm>
            <a:off x="0" y="758050"/>
            <a:ext cx="9144000" cy="438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tracing is rapidly being introduced in modern graphics APIs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D3D12, Vulkan and OptiX offer great facilities for high performance ray tracing but:</a:t>
            </a:r>
            <a:endParaRPr sz="1800">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They are low-level APIs, not suitable for introductory courses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Implementation maturity varies across devices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l" sz="1800">
                <a:solidFill>
                  <a:schemeClr val="dk1"/>
                </a:solidFill>
                <a:latin typeface="Calibri"/>
                <a:ea typeface="Calibri"/>
                <a:cs typeface="Calibri"/>
                <a:sym typeface="Calibri"/>
              </a:rPr>
              <a:t>Heavily dependent on software and hardware capabilities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Complex Installation instructions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Frequently updated API (deprecated lab exercises)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Dependencies</a:t>
            </a:r>
            <a:endParaRPr sz="1800">
              <a:solidFill>
                <a:schemeClr val="dk1"/>
              </a:solidFill>
              <a:latin typeface="Calibri"/>
              <a:ea typeface="Calibri"/>
              <a:cs typeface="Calibri"/>
              <a:sym typeface="Calibri"/>
            </a:endParaRPr>
          </a:p>
          <a:p>
            <a:pPr marL="91440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74"/>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25" name="Google Shape;925;p74"/>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4"/>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p74"/>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Graduate Labs</a:t>
            </a:r>
            <a:endParaRPr sz="3000">
              <a:solidFill>
                <a:srgbClr val="FFFFFF"/>
              </a:solidFill>
              <a:latin typeface="Calibri"/>
              <a:ea typeface="Calibri"/>
              <a:cs typeface="Calibri"/>
              <a:sym typeface="Calibri"/>
            </a:endParaRPr>
          </a:p>
        </p:txBody>
      </p:sp>
      <p:sp>
        <p:nvSpPr>
          <p:cNvPr id="928" name="Google Shape;928;p74"/>
          <p:cNvSpPr txBox="1"/>
          <p:nvPr/>
        </p:nvSpPr>
        <p:spPr>
          <a:xfrm>
            <a:off x="0" y="1679400"/>
            <a:ext cx="5638800" cy="2234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b="1" u="sng">
                <a:latin typeface="Calibri"/>
                <a:ea typeface="Calibri"/>
                <a:cs typeface="Calibri"/>
                <a:sym typeface="Calibri"/>
              </a:rPr>
              <a:t>Lab 4</a:t>
            </a:r>
            <a:r>
              <a:rPr lang="el" sz="1800">
                <a:latin typeface="Calibri"/>
                <a:ea typeface="Calibri"/>
                <a:cs typeface="Calibri"/>
                <a:sym typeface="Calibri"/>
              </a:rPr>
              <a:t> </a:t>
            </a:r>
            <a:r>
              <a:rPr lang="el" sz="1800">
                <a:solidFill>
                  <a:schemeClr val="dk1"/>
                </a:solidFill>
                <a:latin typeface="Calibri"/>
                <a:ea typeface="Calibri"/>
                <a:cs typeface="Calibri"/>
                <a:sym typeface="Calibri"/>
              </a:rPr>
              <a:t>(2 hours)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Multiple Importance Sampling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Path-space Sampling</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Scattering Events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Phase Functions</a:t>
            </a:r>
            <a:endParaRPr sz="1800">
              <a:latin typeface="Calibri"/>
              <a:ea typeface="Calibri"/>
              <a:cs typeface="Calibri"/>
              <a:sym typeface="Calibri"/>
            </a:endParaRPr>
          </a:p>
          <a:p>
            <a:pPr marL="914400" lvl="1" indent="-342900" algn="l" rtl="0">
              <a:spcBef>
                <a:spcPts val="0"/>
              </a:spcBef>
              <a:spcAft>
                <a:spcPts val="0"/>
              </a:spcAft>
              <a:buSzPts val="1800"/>
              <a:buFont typeface="Calibri"/>
              <a:buChar char="○"/>
            </a:pPr>
            <a:r>
              <a:rPr lang="el" sz="1800">
                <a:latin typeface="Calibri"/>
                <a:ea typeface="Calibri"/>
                <a:cs typeface="Calibri"/>
                <a:sym typeface="Calibri"/>
              </a:rPr>
              <a:t>Volumetric Light Transport</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p:txBody>
      </p:sp>
      <p:pic>
        <p:nvPicPr>
          <p:cNvPr id="929" name="Google Shape;929;p74"/>
          <p:cNvPicPr preferRelativeResize="0"/>
          <p:nvPr/>
        </p:nvPicPr>
        <p:blipFill rotWithShape="1">
          <a:blip r:embed="rId3">
            <a:alphaModFix/>
          </a:blip>
          <a:srcRect/>
          <a:stretch/>
        </p:blipFill>
        <p:spPr>
          <a:xfrm>
            <a:off x="5638750" y="2951150"/>
            <a:ext cx="2749851" cy="2066350"/>
          </a:xfrm>
          <a:prstGeom prst="rect">
            <a:avLst/>
          </a:prstGeom>
          <a:noFill/>
          <a:ln>
            <a:noFill/>
          </a:ln>
        </p:spPr>
      </p:pic>
      <p:pic>
        <p:nvPicPr>
          <p:cNvPr id="930" name="Google Shape;930;p74"/>
          <p:cNvPicPr preferRelativeResize="0"/>
          <p:nvPr/>
        </p:nvPicPr>
        <p:blipFill rotWithShape="1">
          <a:blip r:embed="rId4">
            <a:alphaModFix/>
          </a:blip>
          <a:srcRect t="99" b="89"/>
          <a:stretch/>
        </p:blipFill>
        <p:spPr>
          <a:xfrm>
            <a:off x="5638750" y="765012"/>
            <a:ext cx="2749851" cy="20623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5"/>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36" name="Google Shape;936;p75"/>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5"/>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p75"/>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Evaluation</a:t>
            </a:r>
            <a:endParaRPr sz="3000">
              <a:solidFill>
                <a:srgbClr val="FFFFFF"/>
              </a:solidFill>
              <a:latin typeface="Calibri"/>
              <a:ea typeface="Calibri"/>
              <a:cs typeface="Calibri"/>
              <a:sym typeface="Calibri"/>
            </a:endParaRPr>
          </a:p>
        </p:txBody>
      </p:sp>
      <p:sp>
        <p:nvSpPr>
          <p:cNvPr id="939" name="Google Shape;939;p75"/>
          <p:cNvSpPr txBox="1"/>
          <p:nvPr/>
        </p:nvSpPr>
        <p:spPr>
          <a:xfrm>
            <a:off x="-8700" y="882700"/>
            <a:ext cx="9144000" cy="4260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majority of students found Rayground very intuitive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It helped them gain a better understanding of ray tracing concepts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It was also welcomed as a companion tool for lectures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interactive nature of the tool inspired them to experiment further with ray tracing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Many students showed preference to ray tracing</a:t>
            </a:r>
            <a:endParaRPr sz="18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6"/>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45" name="Google Shape;945;p76"/>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7" name="Google Shape;947;p76"/>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Future Educational Directions</a:t>
            </a:r>
            <a:endParaRPr sz="3000">
              <a:solidFill>
                <a:srgbClr val="FFFFFF"/>
              </a:solidFill>
              <a:latin typeface="Calibri"/>
              <a:ea typeface="Calibri"/>
              <a:cs typeface="Calibri"/>
              <a:sym typeface="Calibri"/>
            </a:endParaRPr>
          </a:p>
        </p:txBody>
      </p:sp>
      <p:sp>
        <p:nvSpPr>
          <p:cNvPr id="948" name="Google Shape;948;p76"/>
          <p:cNvSpPr txBox="1"/>
          <p:nvPr/>
        </p:nvSpPr>
        <p:spPr>
          <a:xfrm>
            <a:off x="-8700" y="882700"/>
            <a:ext cx="9144000" cy="42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Current limitations: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Animation Systems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Bidirectional Methods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Also we are looking forward to: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 broader case study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The continuous evolution of courses based on Rayground</a:t>
            </a:r>
            <a:endParaRPr sz="18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77"/>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54" name="Google Shape;954;p77"/>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6" name="Google Shape;956;p77"/>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Future Directions</a:t>
            </a:r>
            <a:endParaRPr sz="3000">
              <a:solidFill>
                <a:srgbClr val="FFFFFF"/>
              </a:solidFill>
              <a:latin typeface="Calibri"/>
              <a:ea typeface="Calibri"/>
              <a:cs typeface="Calibri"/>
              <a:sym typeface="Calibri"/>
            </a:endParaRPr>
          </a:p>
        </p:txBody>
      </p:sp>
      <p:sp>
        <p:nvSpPr>
          <p:cNvPr id="957" name="Google Shape;957;p77"/>
          <p:cNvSpPr txBox="1"/>
          <p:nvPr/>
        </p:nvSpPr>
        <p:spPr>
          <a:xfrm>
            <a:off x="340450" y="1250750"/>
            <a:ext cx="8748900" cy="42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More than an educational tool...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 platform for the graphics community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Share, develop and publish ideas on ray tracing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Present best practises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Propose new methods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Make standard algorithms indexable and reproducible</a:t>
            </a:r>
            <a:endParaRPr sz="1800">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8"/>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63" name="Google Shape;963;p78"/>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8"/>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5" name="Google Shape;965;p78"/>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Future Directions</a:t>
            </a:r>
            <a:endParaRPr sz="3000">
              <a:solidFill>
                <a:srgbClr val="FFFFFF"/>
              </a:solidFill>
              <a:latin typeface="Calibri"/>
              <a:ea typeface="Calibri"/>
              <a:cs typeface="Calibri"/>
              <a:sym typeface="Calibri"/>
            </a:endParaRPr>
          </a:p>
        </p:txBody>
      </p:sp>
      <p:sp>
        <p:nvSpPr>
          <p:cNvPr id="966" name="Google Shape;966;p78"/>
          <p:cNvSpPr txBox="1"/>
          <p:nvPr/>
        </p:nvSpPr>
        <p:spPr>
          <a:xfrm>
            <a:off x="340450" y="1250750"/>
            <a:ext cx="8748900" cy="42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More than an educational tool...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A platform for the graphics community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Share, develop and publish ideas on ray tracing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Present best practises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Propose new methods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Make standard algorithms indexable and reproducible</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Technology is with us…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WebGL support is improving</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WebGPU is coming</a:t>
            </a:r>
            <a:endParaRPr sz="1800">
              <a:latin typeface="Calibri"/>
              <a:ea typeface="Calibri"/>
              <a:cs typeface="Calibri"/>
              <a:sym typeface="Calibri"/>
            </a:endParaRPr>
          </a:p>
        </p:txBody>
      </p:sp>
      <p:pic>
        <p:nvPicPr>
          <p:cNvPr id="967" name="Google Shape;967;p78"/>
          <p:cNvPicPr preferRelativeResize="0"/>
          <p:nvPr/>
        </p:nvPicPr>
        <p:blipFill>
          <a:blip r:embed="rId3">
            <a:alphaModFix/>
          </a:blip>
          <a:stretch>
            <a:fillRect/>
          </a:stretch>
        </p:blipFill>
        <p:spPr>
          <a:xfrm>
            <a:off x="5119157" y="3481778"/>
            <a:ext cx="2037514" cy="698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73" name="Google Shape;973;p7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9"/>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5" name="Google Shape;975;p7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Acknowledgements</a:t>
            </a:r>
            <a:endParaRPr sz="3000">
              <a:solidFill>
                <a:srgbClr val="FFFFFF"/>
              </a:solidFill>
              <a:latin typeface="Calibri"/>
              <a:ea typeface="Calibri"/>
              <a:cs typeface="Calibri"/>
              <a:sym typeface="Calibri"/>
            </a:endParaRPr>
          </a:p>
        </p:txBody>
      </p:sp>
      <p:pic>
        <p:nvPicPr>
          <p:cNvPr id="976" name="Google Shape;976;p79"/>
          <p:cNvPicPr preferRelativeResize="0"/>
          <p:nvPr/>
        </p:nvPicPr>
        <p:blipFill>
          <a:blip r:embed="rId3">
            <a:alphaModFix/>
          </a:blip>
          <a:stretch>
            <a:fillRect/>
          </a:stretch>
        </p:blipFill>
        <p:spPr>
          <a:xfrm>
            <a:off x="173775" y="859175"/>
            <a:ext cx="3388200" cy="1637000"/>
          </a:xfrm>
          <a:prstGeom prst="rect">
            <a:avLst/>
          </a:prstGeom>
          <a:noFill/>
          <a:ln>
            <a:noFill/>
          </a:ln>
        </p:spPr>
      </p:pic>
      <p:sp>
        <p:nvSpPr>
          <p:cNvPr id="977" name="Google Shape;977;p79"/>
          <p:cNvSpPr txBox="1"/>
          <p:nvPr/>
        </p:nvSpPr>
        <p:spPr>
          <a:xfrm>
            <a:off x="2706900" y="1029375"/>
            <a:ext cx="6454500" cy="12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1800">
                <a:latin typeface="Calibri"/>
                <a:ea typeface="Calibri"/>
                <a:cs typeface="Calibri"/>
                <a:sym typeface="Calibri"/>
              </a:rPr>
              <a:t>This work was supported by the Hellenic Foundation for</a:t>
            </a: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Research and Innovation (HFRI) and the General Secretariat for</a:t>
            </a: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Research and Technology, under the HFRI PhD Fellowship</a:t>
            </a:r>
            <a:endParaRPr sz="1800">
              <a:latin typeface="Calibri"/>
              <a:ea typeface="Calibri"/>
              <a:cs typeface="Calibri"/>
              <a:sym typeface="Calibri"/>
            </a:endParaRPr>
          </a:p>
          <a:p>
            <a:pPr marL="0" lvl="0" indent="0" algn="l" rtl="0">
              <a:spcBef>
                <a:spcPts val="0"/>
              </a:spcBef>
              <a:spcAft>
                <a:spcPts val="0"/>
              </a:spcAft>
              <a:buNone/>
            </a:pPr>
            <a:r>
              <a:rPr lang="el" sz="1800">
                <a:latin typeface="Calibri"/>
                <a:ea typeface="Calibri"/>
                <a:cs typeface="Calibri"/>
                <a:sym typeface="Calibri"/>
              </a:rPr>
              <a:t>grant with GA No. 1545</a:t>
            </a:r>
            <a:endParaRPr sz="1800">
              <a:latin typeface="Calibri"/>
              <a:ea typeface="Calibri"/>
              <a:cs typeface="Calibri"/>
              <a:sym typeface="Calibri"/>
            </a:endParaRPr>
          </a:p>
        </p:txBody>
      </p:sp>
      <p:grpSp>
        <p:nvGrpSpPr>
          <p:cNvPr id="978" name="Google Shape;978;p79"/>
          <p:cNvGrpSpPr/>
          <p:nvPr/>
        </p:nvGrpSpPr>
        <p:grpSpPr>
          <a:xfrm>
            <a:off x="1503851" y="4302940"/>
            <a:ext cx="6659676" cy="550210"/>
            <a:chOff x="1503851" y="4302940"/>
            <a:chExt cx="6659676" cy="550210"/>
          </a:xfrm>
        </p:grpSpPr>
        <p:pic>
          <p:nvPicPr>
            <p:cNvPr id="979" name="Google Shape;979;p79"/>
            <p:cNvPicPr preferRelativeResize="0"/>
            <p:nvPr/>
          </p:nvPicPr>
          <p:blipFill rotWithShape="1">
            <a:blip r:embed="rId4">
              <a:alphaModFix/>
            </a:blip>
            <a:srcRect l="9310" t="3938" r="7035"/>
            <a:stretch/>
          </p:blipFill>
          <p:spPr>
            <a:xfrm>
              <a:off x="1503851" y="4302940"/>
              <a:ext cx="6659676" cy="550150"/>
            </a:xfrm>
            <a:prstGeom prst="rect">
              <a:avLst/>
            </a:prstGeom>
            <a:noFill/>
            <a:ln>
              <a:noFill/>
            </a:ln>
          </p:spPr>
        </p:pic>
        <p:sp>
          <p:nvSpPr>
            <p:cNvPr id="980" name="Google Shape;980;p79"/>
            <p:cNvSpPr txBox="1"/>
            <p:nvPr/>
          </p:nvSpPr>
          <p:spPr>
            <a:xfrm>
              <a:off x="6489700" y="4302950"/>
              <a:ext cx="16737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l" sz="1100">
                  <a:solidFill>
                    <a:srgbClr val="FFFFFF"/>
                  </a:solidFill>
                  <a:latin typeface="Calibri"/>
                  <a:ea typeface="Calibri"/>
                  <a:cs typeface="Calibri"/>
                  <a:sym typeface="Calibri"/>
                </a:rPr>
                <a:t>http://graphics.cs.aueb.gr</a:t>
              </a:r>
              <a:endParaRPr sz="1100">
                <a:solidFill>
                  <a:srgbClr val="FFFFFF"/>
                </a:solidFill>
                <a:latin typeface="Calibri"/>
                <a:ea typeface="Calibri"/>
                <a:cs typeface="Calibri"/>
                <a:sym typeface="Calibri"/>
              </a:endParaRPr>
            </a:p>
            <a:p>
              <a:pPr marL="0" lvl="0" indent="0" algn="l" rtl="0">
                <a:spcBef>
                  <a:spcPts val="0"/>
                </a:spcBef>
                <a:spcAft>
                  <a:spcPts val="0"/>
                </a:spcAft>
                <a:buNone/>
              </a:pPr>
              <a:r>
                <a:rPr lang="el" sz="1100">
                  <a:solidFill>
                    <a:srgbClr val="FFFFFF"/>
                  </a:solidFill>
                  <a:latin typeface="Calibri"/>
                  <a:ea typeface="Calibri"/>
                  <a:cs typeface="Calibri"/>
                  <a:sym typeface="Calibri"/>
                </a:rPr>
                <a:t>www.rayground.com</a:t>
              </a:r>
              <a:endParaRPr sz="1100">
                <a:solidFill>
                  <a:srgbClr val="FFFFFF"/>
                </a:solidFill>
                <a:latin typeface="Calibri"/>
                <a:ea typeface="Calibri"/>
                <a:cs typeface="Calibri"/>
                <a:sym typeface="Calibri"/>
              </a:endParaRPr>
            </a:p>
          </p:txBody>
        </p:sp>
      </p:grpSp>
      <p:pic>
        <p:nvPicPr>
          <p:cNvPr id="981" name="Google Shape;981;p79"/>
          <p:cNvPicPr preferRelativeResize="0"/>
          <p:nvPr/>
        </p:nvPicPr>
        <p:blipFill rotWithShape="1">
          <a:blip r:embed="rId4">
            <a:alphaModFix/>
          </a:blip>
          <a:srcRect l="93425" t="3938"/>
          <a:stretch/>
        </p:blipFill>
        <p:spPr>
          <a:xfrm>
            <a:off x="980474" y="4302940"/>
            <a:ext cx="523375" cy="550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pic>
        <p:nvPicPr>
          <p:cNvPr id="986" name="Google Shape;986;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987" name="Google Shape;987;p8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988" name="Google Shape;988;p8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0"/>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0" name="Google Shape;990;p8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000">
              <a:solidFill>
                <a:srgbClr val="FFFFFF"/>
              </a:solidFill>
            </a:endParaRPr>
          </a:p>
        </p:txBody>
      </p:sp>
      <p:sp>
        <p:nvSpPr>
          <p:cNvPr id="991" name="Google Shape;991;p80"/>
          <p:cNvSpPr txBox="1"/>
          <p:nvPr/>
        </p:nvSpPr>
        <p:spPr>
          <a:xfrm>
            <a:off x="3676050" y="4182600"/>
            <a:ext cx="18093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2400"/>
              <a:t>Thank you!</a:t>
            </a:r>
            <a:endParaRPr sz="2400"/>
          </a:p>
          <a:p>
            <a:pPr marL="0" lvl="0" indent="0" algn="ctr" rtl="0">
              <a:spcBef>
                <a:spcPts val="0"/>
              </a:spcBef>
              <a:spcAft>
                <a:spcPts val="0"/>
              </a:spcAft>
              <a:buNone/>
            </a:pPr>
            <a:endParaRPr/>
          </a:p>
        </p:txBody>
      </p:sp>
      <p:sp>
        <p:nvSpPr>
          <p:cNvPr id="992" name="Google Shape;992;p8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Questions</a:t>
            </a:r>
            <a:endParaRPr sz="30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12" name="Google Shape;112;p19"/>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9"/>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Ray Tracing APIs</a:t>
            </a:r>
            <a:endParaRPr sz="3000">
              <a:solidFill>
                <a:srgbClr val="FFFFFF"/>
              </a:solidFill>
              <a:latin typeface="Calibri"/>
              <a:ea typeface="Calibri"/>
              <a:cs typeface="Calibri"/>
              <a:sym typeface="Calibri"/>
            </a:endParaRPr>
          </a:p>
        </p:txBody>
      </p:sp>
      <p:sp>
        <p:nvSpPr>
          <p:cNvPr id="115" name="Google Shape;115;p19"/>
          <p:cNvSpPr txBox="1"/>
          <p:nvPr/>
        </p:nvSpPr>
        <p:spPr>
          <a:xfrm>
            <a:off x="0" y="758050"/>
            <a:ext cx="9144000" cy="4385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l" sz="1800">
                <a:latin typeface="Calibri"/>
                <a:ea typeface="Calibri"/>
                <a:cs typeface="Calibri"/>
                <a:sym typeface="Calibri"/>
              </a:rPr>
              <a:t>Ray tracing is rapidly being introduced in modern graphics APIs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D3D12, Vulkan and OptiX offer great facilities for high performance ray tracing but:</a:t>
            </a:r>
            <a:endParaRPr sz="1800">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They are low-level APIs, not suitable for introductory courses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Implementation maturity varies across devices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Char char="○"/>
            </a:pPr>
            <a:r>
              <a:rPr lang="el" sz="1800">
                <a:solidFill>
                  <a:schemeClr val="dk1"/>
                </a:solidFill>
                <a:latin typeface="Calibri"/>
                <a:ea typeface="Calibri"/>
                <a:cs typeface="Calibri"/>
                <a:sym typeface="Calibri"/>
              </a:rPr>
              <a:t>Heavily dependent on software and hardware capabilities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Complex Installation instructions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Frequently updated API (deprecated lab exercises)</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Dependencies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A CPU framework could be developed but,</a:t>
            </a:r>
            <a:endParaRPr sz="180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Very slow…</a:t>
            </a:r>
            <a:endParaRPr sz="1800">
              <a:solidFill>
                <a:schemeClr val="dk1"/>
              </a:solidFill>
              <a:latin typeface="Calibri"/>
              <a:ea typeface="Calibri"/>
              <a:cs typeface="Calibri"/>
              <a:sym typeface="Calibri"/>
            </a:endParaRPr>
          </a:p>
          <a:p>
            <a:pPr marL="91440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21" name="Google Shape;121;p20"/>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0"/>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0"/>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World Wide Web</a:t>
            </a:r>
            <a:endParaRPr sz="3000">
              <a:solidFill>
                <a:srgbClr val="FFFFFF"/>
              </a:solidFill>
              <a:latin typeface="Calibri"/>
              <a:ea typeface="Calibri"/>
              <a:cs typeface="Calibri"/>
              <a:sym typeface="Calibri"/>
            </a:endParaRPr>
          </a:p>
        </p:txBody>
      </p:sp>
      <p:sp>
        <p:nvSpPr>
          <p:cNvPr id="124" name="Google Shape;124;p20"/>
          <p:cNvSpPr txBox="1"/>
          <p:nvPr/>
        </p:nvSpPr>
        <p:spPr>
          <a:xfrm>
            <a:off x="0" y="758050"/>
            <a:ext cx="9144000" cy="43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2000" b="1" u="sng">
                <a:solidFill>
                  <a:schemeClr val="dk1"/>
                </a:solidFill>
                <a:latin typeface="Calibri"/>
                <a:ea typeface="Calibri"/>
                <a:cs typeface="Calibri"/>
                <a:sym typeface="Calibri"/>
              </a:rPr>
              <a:t>PROS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By far the platform with the biggest outreach</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Great choice for the deployment of educational tools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Sandboxed environment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International open standards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WebGL standard</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p:nvPr/>
        </p:nvSpPr>
        <p:spPr>
          <a:xfrm>
            <a:off x="0" y="46050"/>
            <a:ext cx="91440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rPr>
              <a:t>Experiments</a:t>
            </a:r>
            <a:endParaRPr sz="3000">
              <a:solidFill>
                <a:srgbClr val="FFFFFF"/>
              </a:solidFill>
            </a:endParaRPr>
          </a:p>
        </p:txBody>
      </p:sp>
      <p:sp>
        <p:nvSpPr>
          <p:cNvPr id="130" name="Google Shape;130;p21"/>
          <p:cNvSpPr/>
          <p:nvPr/>
        </p:nvSpPr>
        <p:spPr>
          <a:xfrm rot="5400000">
            <a:off x="4222950" y="-4231650"/>
            <a:ext cx="698100" cy="9161400"/>
          </a:xfrm>
          <a:prstGeom prst="flowChartDelay">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txBox="1"/>
          <p:nvPr/>
        </p:nvSpPr>
        <p:spPr>
          <a:xfrm>
            <a:off x="1211075" y="2087325"/>
            <a:ext cx="4103400" cy="4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1"/>
          <p:cNvSpPr txBox="1"/>
          <p:nvPr/>
        </p:nvSpPr>
        <p:spPr>
          <a:xfrm>
            <a:off x="0" y="150"/>
            <a:ext cx="91614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 sz="3000">
                <a:solidFill>
                  <a:srgbClr val="FFFFFF"/>
                </a:solidFill>
                <a:latin typeface="Calibri"/>
                <a:ea typeface="Calibri"/>
                <a:cs typeface="Calibri"/>
                <a:sym typeface="Calibri"/>
              </a:rPr>
              <a:t>World Wide Web</a:t>
            </a:r>
            <a:endParaRPr sz="3000">
              <a:solidFill>
                <a:srgbClr val="FFFFFF"/>
              </a:solidFill>
              <a:latin typeface="Calibri"/>
              <a:ea typeface="Calibri"/>
              <a:cs typeface="Calibri"/>
              <a:sym typeface="Calibri"/>
            </a:endParaRPr>
          </a:p>
        </p:txBody>
      </p:sp>
      <p:sp>
        <p:nvSpPr>
          <p:cNvPr id="133" name="Google Shape;133;p21"/>
          <p:cNvSpPr txBox="1"/>
          <p:nvPr/>
        </p:nvSpPr>
        <p:spPr>
          <a:xfrm>
            <a:off x="0" y="758050"/>
            <a:ext cx="9161400" cy="43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l" sz="2000" b="1" u="sng">
                <a:solidFill>
                  <a:schemeClr val="dk1"/>
                </a:solidFill>
                <a:latin typeface="Calibri"/>
                <a:ea typeface="Calibri"/>
                <a:cs typeface="Calibri"/>
                <a:sym typeface="Calibri"/>
              </a:rPr>
              <a:t>PROS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By far the platform with the biggest outreach</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Great choice for the deployment of educational tools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Sandboxed environment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latin typeface="Calibri"/>
                <a:ea typeface="Calibri"/>
                <a:cs typeface="Calibri"/>
                <a:sym typeface="Calibri"/>
              </a:rPr>
              <a:t>International open standards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l" sz="1800">
                <a:solidFill>
                  <a:schemeClr val="dk1"/>
                </a:solidFill>
                <a:latin typeface="Calibri"/>
                <a:ea typeface="Calibri"/>
                <a:cs typeface="Calibri"/>
                <a:sym typeface="Calibri"/>
              </a:rPr>
              <a:t>WebGL standard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l" sz="2000" b="1" u="sng">
                <a:solidFill>
                  <a:schemeClr val="dk1"/>
                </a:solidFill>
                <a:latin typeface="Calibri"/>
                <a:ea typeface="Calibri"/>
                <a:cs typeface="Calibri"/>
                <a:sym typeface="Calibri"/>
              </a:rPr>
              <a:t>CONS</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No support for ray tracing acceleration</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WebGL is very limited in terms of GPGPU computing</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el" sz="1800">
                <a:solidFill>
                  <a:schemeClr val="dk1"/>
                </a:solidFill>
                <a:latin typeface="Calibri"/>
                <a:ea typeface="Calibri"/>
                <a:cs typeface="Calibri"/>
                <a:sym typeface="Calibri"/>
              </a:rPr>
              <a:t>Sandboxed environment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5148</Words>
  <Application>Microsoft Office PowerPoint</Application>
  <PresentationFormat>On-screen Show (16:9)</PresentationFormat>
  <Paragraphs>738</Paragraphs>
  <Slides>66</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Allerta</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Nick</cp:lastModifiedBy>
  <cp:revision>2</cp:revision>
  <dcterms:modified xsi:type="dcterms:W3CDTF">2020-05-26T12:00:19Z</dcterms:modified>
</cp:coreProperties>
</file>